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9" r:id="rId1"/>
  </p:sldMasterIdLst>
  <p:sldIdLst>
    <p:sldId id="256" r:id="rId2"/>
    <p:sldId id="276" r:id="rId3"/>
    <p:sldId id="257" r:id="rId4"/>
    <p:sldId id="277" r:id="rId5"/>
    <p:sldId id="278" r:id="rId6"/>
    <p:sldId id="279" r:id="rId7"/>
    <p:sldId id="280" r:id="rId8"/>
    <p:sldId id="281" r:id="rId9"/>
    <p:sldId id="282" r:id="rId10"/>
    <p:sldId id="283" r:id="rId11"/>
    <p:sldId id="284" r:id="rId12"/>
    <p:sldId id="285" r:id="rId13"/>
    <p:sldId id="286" r:id="rId14"/>
    <p:sldId id="330" r:id="rId15"/>
    <p:sldId id="287" r:id="rId16"/>
    <p:sldId id="288" r:id="rId17"/>
    <p:sldId id="289" r:id="rId18"/>
    <p:sldId id="290" r:id="rId19"/>
    <p:sldId id="291" r:id="rId20"/>
    <p:sldId id="292" r:id="rId21"/>
    <p:sldId id="320" r:id="rId22"/>
    <p:sldId id="293" r:id="rId23"/>
    <p:sldId id="321" r:id="rId24"/>
    <p:sldId id="295" r:id="rId25"/>
    <p:sldId id="296" r:id="rId26"/>
    <p:sldId id="297" r:id="rId27"/>
    <p:sldId id="322" r:id="rId28"/>
    <p:sldId id="298" r:id="rId29"/>
    <p:sldId id="323" r:id="rId30"/>
    <p:sldId id="299" r:id="rId31"/>
    <p:sldId id="300" r:id="rId32"/>
    <p:sldId id="301" r:id="rId33"/>
    <p:sldId id="324" r:id="rId34"/>
    <p:sldId id="302" r:id="rId35"/>
    <p:sldId id="325" r:id="rId36"/>
    <p:sldId id="303" r:id="rId37"/>
    <p:sldId id="304" r:id="rId38"/>
    <p:sldId id="305" r:id="rId39"/>
    <p:sldId id="326" r:id="rId40"/>
    <p:sldId id="306" r:id="rId41"/>
    <p:sldId id="327" r:id="rId42"/>
    <p:sldId id="307" r:id="rId43"/>
    <p:sldId id="308" r:id="rId44"/>
    <p:sldId id="309" r:id="rId45"/>
    <p:sldId id="328" r:id="rId46"/>
    <p:sldId id="329" r:id="rId47"/>
    <p:sldId id="310" r:id="rId48"/>
    <p:sldId id="332" r:id="rId49"/>
    <p:sldId id="331" r:id="rId50"/>
    <p:sldId id="311" r:id="rId51"/>
    <p:sldId id="334" r:id="rId52"/>
    <p:sldId id="313" r:id="rId53"/>
    <p:sldId id="314" r:id="rId54"/>
    <p:sldId id="316" r:id="rId55"/>
    <p:sldId id="333" r:id="rId56"/>
    <p:sldId id="315" r:id="rId57"/>
    <p:sldId id="319" r:id="rId58"/>
    <p:sldId id="317" r:id="rId59"/>
    <p:sldId id="318" r:id="rId6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9" d="100"/>
          <a:sy n="119" d="100"/>
        </p:scale>
        <p:origin x="2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6482DE5-F883-4F1C-BA98-107024EE58C6}" type="datetimeFigureOut">
              <a:rPr lang="en-GB" smtClean="0"/>
              <a:t>26/11/2018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C57C-3F59-46CE-B41F-40FD6AAA063B}" type="slidenum">
              <a:rPr lang="en-GB" smtClean="0"/>
              <a:t>‹#›</a:t>
            </a:fld>
            <a:endParaRPr lang="en-GB"/>
          </a:p>
        </p:txBody>
      </p:sp>
    </p:spTree>
    <p:extLst>
      <p:ext uri="{BB962C8B-B14F-4D97-AF65-F5344CB8AC3E}">
        <p14:creationId xmlns:p14="http://schemas.microsoft.com/office/powerpoint/2010/main" val="36758939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482DE5-F883-4F1C-BA98-107024EE58C6}" type="datetimeFigureOut">
              <a:rPr lang="en-GB" smtClean="0"/>
              <a:t>26/11/2018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C57C-3F59-46CE-B41F-40FD6AAA063B}" type="slidenum">
              <a:rPr lang="en-GB" smtClean="0"/>
              <a:t>‹#›</a:t>
            </a:fld>
            <a:endParaRPr lang="en-GB"/>
          </a:p>
        </p:txBody>
      </p:sp>
    </p:spTree>
    <p:extLst>
      <p:ext uri="{BB962C8B-B14F-4D97-AF65-F5344CB8AC3E}">
        <p14:creationId xmlns:p14="http://schemas.microsoft.com/office/powerpoint/2010/main" val="31805385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482DE5-F883-4F1C-BA98-107024EE58C6}" type="datetimeFigureOut">
              <a:rPr lang="en-GB" smtClean="0"/>
              <a:t>26/11/2018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C57C-3F59-46CE-B41F-40FD6AAA063B}"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038814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482DE5-F883-4F1C-BA98-107024EE58C6}" type="datetimeFigureOut">
              <a:rPr lang="en-GB" smtClean="0"/>
              <a:t>26/11/2018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C57C-3F59-46CE-B41F-40FD6AAA063B}" type="slidenum">
              <a:rPr lang="en-GB" smtClean="0"/>
              <a:t>‹#›</a:t>
            </a:fld>
            <a:endParaRPr lang="en-GB"/>
          </a:p>
        </p:txBody>
      </p:sp>
    </p:spTree>
    <p:extLst>
      <p:ext uri="{BB962C8B-B14F-4D97-AF65-F5344CB8AC3E}">
        <p14:creationId xmlns:p14="http://schemas.microsoft.com/office/powerpoint/2010/main" val="23146819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482DE5-F883-4F1C-BA98-107024EE58C6}" type="datetimeFigureOut">
              <a:rPr lang="en-GB" smtClean="0"/>
              <a:t>26/11/2018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C57C-3F59-46CE-B41F-40FD6AAA063B}" type="slidenum">
              <a:rPr lang="en-GB" smtClean="0"/>
              <a:t>‹#›</a:t>
            </a:fld>
            <a:endParaRPr lang="en-GB"/>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976756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482DE5-F883-4F1C-BA98-107024EE58C6}" type="datetimeFigureOut">
              <a:rPr lang="en-GB" smtClean="0"/>
              <a:t>26/11/2018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C57C-3F59-46CE-B41F-40FD6AAA063B}" type="slidenum">
              <a:rPr lang="en-GB" smtClean="0"/>
              <a:t>‹#›</a:t>
            </a:fld>
            <a:endParaRPr lang="en-GB"/>
          </a:p>
        </p:txBody>
      </p:sp>
    </p:spTree>
    <p:extLst>
      <p:ext uri="{BB962C8B-B14F-4D97-AF65-F5344CB8AC3E}">
        <p14:creationId xmlns:p14="http://schemas.microsoft.com/office/powerpoint/2010/main" val="40900839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482DE5-F883-4F1C-BA98-107024EE58C6}" type="datetimeFigureOut">
              <a:rPr lang="en-GB" smtClean="0"/>
              <a:t>26/11/2018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C57C-3F59-46CE-B41F-40FD6AAA063B}" type="slidenum">
              <a:rPr lang="en-GB" smtClean="0"/>
              <a:t>‹#›</a:t>
            </a:fld>
            <a:endParaRPr lang="en-GB"/>
          </a:p>
        </p:txBody>
      </p:sp>
    </p:spTree>
    <p:extLst>
      <p:ext uri="{BB962C8B-B14F-4D97-AF65-F5344CB8AC3E}">
        <p14:creationId xmlns:p14="http://schemas.microsoft.com/office/powerpoint/2010/main" val="32803205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482DE5-F883-4F1C-BA98-107024EE58C6}" type="datetimeFigureOut">
              <a:rPr lang="en-GB" smtClean="0"/>
              <a:t>26/11/2018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C57C-3F59-46CE-B41F-40FD6AAA063B}" type="slidenum">
              <a:rPr lang="en-GB" smtClean="0"/>
              <a:t>‹#›</a:t>
            </a:fld>
            <a:endParaRPr lang="en-GB"/>
          </a:p>
        </p:txBody>
      </p:sp>
    </p:spTree>
    <p:extLst>
      <p:ext uri="{BB962C8B-B14F-4D97-AF65-F5344CB8AC3E}">
        <p14:creationId xmlns:p14="http://schemas.microsoft.com/office/powerpoint/2010/main" val="19343269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6482DE5-F883-4F1C-BA98-107024EE58C6}" type="datetimeFigureOut">
              <a:rPr lang="en-GB" smtClean="0"/>
              <a:t>26/11/2018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C57C-3F59-46CE-B41F-40FD6AAA063B}" type="slidenum">
              <a:rPr lang="en-GB" smtClean="0"/>
              <a:t>‹#›</a:t>
            </a:fld>
            <a:endParaRPr lang="en-GB"/>
          </a:p>
        </p:txBody>
      </p:sp>
    </p:spTree>
    <p:extLst>
      <p:ext uri="{BB962C8B-B14F-4D97-AF65-F5344CB8AC3E}">
        <p14:creationId xmlns:p14="http://schemas.microsoft.com/office/powerpoint/2010/main" val="7792850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6482DE5-F883-4F1C-BA98-107024EE58C6}" type="datetimeFigureOut">
              <a:rPr lang="en-GB" smtClean="0"/>
              <a:t>26/11/2018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BB6C57C-3F59-46CE-B41F-40FD6AAA063B}" type="slidenum">
              <a:rPr lang="en-GB" smtClean="0"/>
              <a:t>‹#›</a:t>
            </a:fld>
            <a:endParaRPr lang="en-GB"/>
          </a:p>
        </p:txBody>
      </p:sp>
    </p:spTree>
    <p:extLst>
      <p:ext uri="{BB962C8B-B14F-4D97-AF65-F5344CB8AC3E}">
        <p14:creationId xmlns:p14="http://schemas.microsoft.com/office/powerpoint/2010/main" val="28064018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6482DE5-F883-4F1C-BA98-107024EE58C6}" type="datetimeFigureOut">
              <a:rPr lang="en-GB" smtClean="0"/>
              <a:t>26/11/2018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B6C57C-3F59-46CE-B41F-40FD6AAA063B}" type="slidenum">
              <a:rPr lang="en-GB" smtClean="0"/>
              <a:t>‹#›</a:t>
            </a:fld>
            <a:endParaRPr lang="en-GB"/>
          </a:p>
        </p:txBody>
      </p:sp>
    </p:spTree>
    <p:extLst>
      <p:ext uri="{BB962C8B-B14F-4D97-AF65-F5344CB8AC3E}">
        <p14:creationId xmlns:p14="http://schemas.microsoft.com/office/powerpoint/2010/main" val="4097566897"/>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6482DE5-F883-4F1C-BA98-107024EE58C6}" type="datetimeFigureOut">
              <a:rPr lang="en-GB" smtClean="0"/>
              <a:t>26/11/2018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BB6C57C-3F59-46CE-B41F-40FD6AAA063B}" type="slidenum">
              <a:rPr lang="en-GB" smtClean="0"/>
              <a:t>‹#›</a:t>
            </a:fld>
            <a:endParaRPr lang="en-GB"/>
          </a:p>
        </p:txBody>
      </p:sp>
    </p:spTree>
    <p:extLst>
      <p:ext uri="{BB962C8B-B14F-4D97-AF65-F5344CB8AC3E}">
        <p14:creationId xmlns:p14="http://schemas.microsoft.com/office/powerpoint/2010/main" val="82833343"/>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6482DE5-F883-4F1C-BA98-107024EE58C6}" type="datetimeFigureOut">
              <a:rPr lang="en-GB" smtClean="0"/>
              <a:t>26/11/2018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BB6C57C-3F59-46CE-B41F-40FD6AAA063B}" type="slidenum">
              <a:rPr lang="en-GB" smtClean="0"/>
              <a:t>‹#›</a:t>
            </a:fld>
            <a:endParaRPr lang="en-GB"/>
          </a:p>
        </p:txBody>
      </p:sp>
    </p:spTree>
    <p:extLst>
      <p:ext uri="{BB962C8B-B14F-4D97-AF65-F5344CB8AC3E}">
        <p14:creationId xmlns:p14="http://schemas.microsoft.com/office/powerpoint/2010/main" val="3697386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482DE5-F883-4F1C-BA98-107024EE58C6}" type="datetimeFigureOut">
              <a:rPr lang="en-GB" smtClean="0"/>
              <a:t>26/11/2018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BB6C57C-3F59-46CE-B41F-40FD6AAA063B}" type="slidenum">
              <a:rPr lang="en-GB" smtClean="0"/>
              <a:t>‹#›</a:t>
            </a:fld>
            <a:endParaRPr lang="en-GB"/>
          </a:p>
        </p:txBody>
      </p:sp>
    </p:spTree>
    <p:extLst>
      <p:ext uri="{BB962C8B-B14F-4D97-AF65-F5344CB8AC3E}">
        <p14:creationId xmlns:p14="http://schemas.microsoft.com/office/powerpoint/2010/main" val="1682637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6482DE5-F883-4F1C-BA98-107024EE58C6}" type="datetimeFigureOut">
              <a:rPr lang="en-GB" smtClean="0"/>
              <a:t>26/11/2018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B6C57C-3F59-46CE-B41F-40FD6AAA063B}" type="slidenum">
              <a:rPr lang="en-GB" smtClean="0"/>
              <a:t>‹#›</a:t>
            </a:fld>
            <a:endParaRPr lang="en-GB"/>
          </a:p>
        </p:txBody>
      </p:sp>
    </p:spTree>
    <p:extLst>
      <p:ext uri="{BB962C8B-B14F-4D97-AF65-F5344CB8AC3E}">
        <p14:creationId xmlns:p14="http://schemas.microsoft.com/office/powerpoint/2010/main" val="3208508774"/>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BB6C57C-3F59-46CE-B41F-40FD6AAA063B}" type="slidenum">
              <a:rPr lang="en-GB" smtClean="0"/>
              <a:t>‹#›</a:t>
            </a:fld>
            <a:endParaRPr lang="en-GB"/>
          </a:p>
        </p:txBody>
      </p:sp>
      <p:sp>
        <p:nvSpPr>
          <p:cNvPr id="5" name="Date Placeholder 4"/>
          <p:cNvSpPr>
            <a:spLocks noGrp="1"/>
          </p:cNvSpPr>
          <p:nvPr>
            <p:ph type="dt" sz="half" idx="10"/>
          </p:nvPr>
        </p:nvSpPr>
        <p:spPr/>
        <p:txBody>
          <a:bodyPr/>
          <a:lstStyle/>
          <a:p>
            <a:fld id="{16482DE5-F883-4F1C-BA98-107024EE58C6}" type="datetimeFigureOut">
              <a:rPr lang="en-GB" smtClean="0"/>
              <a:t>26/11/2018</a:t>
            </a:fld>
            <a:endParaRPr lang="en-GB"/>
          </a:p>
        </p:txBody>
      </p:sp>
    </p:spTree>
    <p:extLst>
      <p:ext uri="{BB962C8B-B14F-4D97-AF65-F5344CB8AC3E}">
        <p14:creationId xmlns:p14="http://schemas.microsoft.com/office/powerpoint/2010/main" val="700477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6482DE5-F883-4F1C-BA98-107024EE58C6}" type="datetimeFigureOut">
              <a:rPr lang="en-GB" smtClean="0"/>
              <a:t>26/11/2018</a:t>
            </a:fld>
            <a:endParaRPr lang="en-GB"/>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BB6C57C-3F59-46CE-B41F-40FD6AAA063B}" type="slidenum">
              <a:rPr lang="en-GB" smtClean="0"/>
              <a:t>‹#›</a:t>
            </a:fld>
            <a:endParaRPr lang="en-GB"/>
          </a:p>
        </p:txBody>
      </p:sp>
    </p:spTree>
    <p:extLst>
      <p:ext uri="{BB962C8B-B14F-4D97-AF65-F5344CB8AC3E}">
        <p14:creationId xmlns:p14="http://schemas.microsoft.com/office/powerpoint/2010/main" val="4083468222"/>
      </p:ext>
    </p:extLst>
  </p:cSld>
  <p:clrMap bg1="lt1" tx1="dk1" bg2="lt2" tx2="dk2" accent1="accent1" accent2="accent2" accent3="accent3" accent4="accent4" accent5="accent5" accent6="accent6" hlink="hlink" folHlink="folHlink"/>
  <p:sldLayoutIdLst>
    <p:sldLayoutId id="2147484030" r:id="rId1"/>
    <p:sldLayoutId id="2147484031" r:id="rId2"/>
    <p:sldLayoutId id="2147484032" r:id="rId3"/>
    <p:sldLayoutId id="2147484033" r:id="rId4"/>
    <p:sldLayoutId id="2147484034" r:id="rId5"/>
    <p:sldLayoutId id="2147484035" r:id="rId6"/>
    <p:sldLayoutId id="2147484036" r:id="rId7"/>
    <p:sldLayoutId id="2147484037" r:id="rId8"/>
    <p:sldLayoutId id="2147484038" r:id="rId9"/>
    <p:sldLayoutId id="2147484039" r:id="rId10"/>
    <p:sldLayoutId id="2147484040" r:id="rId11"/>
    <p:sldLayoutId id="2147484041" r:id="rId12"/>
    <p:sldLayoutId id="2147484042" r:id="rId13"/>
    <p:sldLayoutId id="2147484043" r:id="rId14"/>
    <p:sldLayoutId id="2147484044" r:id="rId15"/>
    <p:sldLayoutId id="214748404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F1C9388-211F-40BC-8077-8DF6A5AE5EC6}"/>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pic>
        <p:nvPicPr>
          <p:cNvPr id="13" name="Picture 12">
            <a:extLst>
              <a:ext uri="{FF2B5EF4-FFF2-40B4-BE49-F238E27FC236}">
                <a16:creationId xmlns:a16="http://schemas.microsoft.com/office/drawing/2014/main" id="{64074C4B-6136-46C3-B372-2997A2E035B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5" name="TextBox 4">
            <a:extLst>
              <a:ext uri="{FF2B5EF4-FFF2-40B4-BE49-F238E27FC236}">
                <a16:creationId xmlns:a16="http://schemas.microsoft.com/office/drawing/2014/main" id="{11C04455-8041-4529-91CA-7450D3436BF5}"/>
              </a:ext>
            </a:extLst>
          </p:cNvPr>
          <p:cNvSpPr txBox="1"/>
          <p:nvPr/>
        </p:nvSpPr>
        <p:spPr>
          <a:xfrm>
            <a:off x="890337" y="2644170"/>
            <a:ext cx="8041021" cy="1569660"/>
          </a:xfrm>
          <a:prstGeom prst="rect">
            <a:avLst/>
          </a:prstGeom>
          <a:noFill/>
        </p:spPr>
        <p:txBody>
          <a:bodyPr wrap="square" rtlCol="0">
            <a:spAutoFit/>
          </a:bodyPr>
          <a:lstStyle/>
          <a:p>
            <a:pPr algn="ctr"/>
            <a:r>
              <a:rPr lang="en-GB" sz="4800" dirty="0">
                <a:solidFill>
                  <a:schemeClr val="accent1">
                    <a:lumMod val="75000"/>
                  </a:schemeClr>
                </a:solidFill>
              </a:rPr>
              <a:t>REGIONAL TRIP RATES</a:t>
            </a:r>
          </a:p>
          <a:p>
            <a:pPr algn="ctr"/>
            <a:r>
              <a:rPr lang="en-GB" sz="4800" dirty="0">
                <a:solidFill>
                  <a:schemeClr val="accent1">
                    <a:lumMod val="75000"/>
                  </a:schemeClr>
                </a:solidFill>
              </a:rPr>
              <a:t>VARIATION IN TRICS</a:t>
            </a:r>
          </a:p>
        </p:txBody>
      </p:sp>
    </p:spTree>
    <p:extLst>
      <p:ext uri="{BB962C8B-B14F-4D97-AF65-F5344CB8AC3E}">
        <p14:creationId xmlns:p14="http://schemas.microsoft.com/office/powerpoint/2010/main" val="4133307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a:extLst>
              <a:ext uri="{FF2B5EF4-FFF2-40B4-BE49-F238E27FC236}">
                <a16:creationId xmlns:a16="http://schemas.microsoft.com/office/drawing/2014/main" id="{7B6C0E72-43E8-4103-A767-A6FC1707E1F2}"/>
              </a:ext>
            </a:extLst>
          </p:cNvPr>
          <p:cNvPicPr>
            <a:picLocks noChangeAspect="1" noChangeArrowheads="1"/>
          </p:cNvPicPr>
          <p:nvPr/>
        </p:nvPicPr>
        <p:blipFill>
          <a:blip r:embed="rId2" cstate="print"/>
          <a:srcRect/>
          <a:stretch>
            <a:fillRect/>
          </a:stretch>
        </p:blipFill>
        <p:spPr>
          <a:xfrm>
            <a:off x="5772880" y="1444357"/>
            <a:ext cx="3158478" cy="3969276"/>
          </a:xfrm>
          <a:prstGeom prst="rect">
            <a:avLst/>
          </a:prstGeom>
        </p:spPr>
      </p:pic>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7" name="TextBox 6">
            <a:extLst>
              <a:ext uri="{FF2B5EF4-FFF2-40B4-BE49-F238E27FC236}">
                <a16:creationId xmlns:a16="http://schemas.microsoft.com/office/drawing/2014/main" id="{7C53ED30-390B-4EB9-A0C9-69794A272D19}"/>
              </a:ext>
            </a:extLst>
          </p:cNvPr>
          <p:cNvSpPr txBox="1"/>
          <p:nvPr/>
        </p:nvSpPr>
        <p:spPr>
          <a:xfrm>
            <a:off x="1152753" y="243507"/>
            <a:ext cx="4620127" cy="6370975"/>
          </a:xfrm>
          <a:prstGeom prst="rect">
            <a:avLst/>
          </a:prstGeom>
          <a:noFill/>
        </p:spPr>
        <p:txBody>
          <a:bodyPr wrap="square" rtlCol="0">
            <a:spAutoFit/>
          </a:bodyPr>
          <a:lstStyle/>
          <a:p>
            <a:pPr algn="ctr"/>
            <a:r>
              <a:rPr lang="en-GB" sz="2400" dirty="0">
                <a:solidFill>
                  <a:schemeClr val="accent1">
                    <a:lumMod val="75000"/>
                  </a:schemeClr>
                </a:solidFill>
              </a:rPr>
              <a:t>1 Greater London</a:t>
            </a:r>
          </a:p>
          <a:p>
            <a:pPr algn="ctr"/>
            <a:r>
              <a:rPr lang="en-GB" sz="2400" dirty="0">
                <a:solidFill>
                  <a:schemeClr val="accent1">
                    <a:lumMod val="75000"/>
                  </a:schemeClr>
                </a:solidFill>
              </a:rPr>
              <a:t>2 South East</a:t>
            </a:r>
          </a:p>
          <a:p>
            <a:pPr algn="ctr"/>
            <a:r>
              <a:rPr lang="en-GB" sz="2400" dirty="0">
                <a:solidFill>
                  <a:schemeClr val="accent1">
                    <a:lumMod val="75000"/>
                  </a:schemeClr>
                </a:solidFill>
              </a:rPr>
              <a:t>3 South West</a:t>
            </a:r>
          </a:p>
          <a:p>
            <a:pPr algn="ctr"/>
            <a:r>
              <a:rPr lang="en-GB" sz="2400" dirty="0">
                <a:solidFill>
                  <a:schemeClr val="accent1">
                    <a:lumMod val="75000"/>
                  </a:schemeClr>
                </a:solidFill>
              </a:rPr>
              <a:t>4 East Anglia</a:t>
            </a:r>
          </a:p>
          <a:p>
            <a:pPr algn="ctr"/>
            <a:r>
              <a:rPr lang="en-GB" sz="2400" dirty="0">
                <a:solidFill>
                  <a:schemeClr val="accent1">
                    <a:lumMod val="75000"/>
                  </a:schemeClr>
                </a:solidFill>
              </a:rPr>
              <a:t>5 East Midlands</a:t>
            </a:r>
          </a:p>
          <a:p>
            <a:pPr algn="ctr"/>
            <a:r>
              <a:rPr lang="en-GB" sz="2400" dirty="0">
                <a:solidFill>
                  <a:schemeClr val="accent1">
                    <a:lumMod val="75000"/>
                  </a:schemeClr>
                </a:solidFill>
              </a:rPr>
              <a:t>6 West Midlands</a:t>
            </a:r>
          </a:p>
          <a:p>
            <a:pPr algn="ctr"/>
            <a:r>
              <a:rPr lang="en-GB" sz="2400" dirty="0">
                <a:solidFill>
                  <a:schemeClr val="accent1">
                    <a:lumMod val="75000"/>
                  </a:schemeClr>
                </a:solidFill>
              </a:rPr>
              <a:t>7 Yorkshire &amp; North Lincolnshire</a:t>
            </a:r>
          </a:p>
          <a:p>
            <a:pPr algn="ctr"/>
            <a:r>
              <a:rPr lang="en-GB" sz="2400" dirty="0">
                <a:solidFill>
                  <a:schemeClr val="accent1">
                    <a:lumMod val="75000"/>
                  </a:schemeClr>
                </a:solidFill>
              </a:rPr>
              <a:t>8 North West</a:t>
            </a:r>
          </a:p>
          <a:p>
            <a:pPr algn="ctr"/>
            <a:r>
              <a:rPr lang="en-GB" sz="2400" dirty="0">
                <a:solidFill>
                  <a:schemeClr val="accent1">
                    <a:lumMod val="75000"/>
                  </a:schemeClr>
                </a:solidFill>
              </a:rPr>
              <a:t>9 North</a:t>
            </a:r>
          </a:p>
          <a:p>
            <a:pPr algn="ctr"/>
            <a:r>
              <a:rPr lang="en-GB" sz="2400" dirty="0">
                <a:solidFill>
                  <a:schemeClr val="accent1">
                    <a:lumMod val="75000"/>
                  </a:schemeClr>
                </a:solidFill>
              </a:rPr>
              <a:t>10 Wales</a:t>
            </a:r>
          </a:p>
          <a:p>
            <a:pPr algn="ctr"/>
            <a:r>
              <a:rPr lang="en-GB" sz="2400" dirty="0">
                <a:solidFill>
                  <a:schemeClr val="accent1">
                    <a:lumMod val="75000"/>
                  </a:schemeClr>
                </a:solidFill>
              </a:rPr>
              <a:t>11 Scotland</a:t>
            </a:r>
          </a:p>
          <a:p>
            <a:pPr algn="ctr"/>
            <a:r>
              <a:rPr lang="en-GB" sz="2400" dirty="0">
                <a:solidFill>
                  <a:schemeClr val="accent1">
                    <a:lumMod val="75000"/>
                  </a:schemeClr>
                </a:solidFill>
              </a:rPr>
              <a:t>12 Connaught</a:t>
            </a:r>
          </a:p>
          <a:p>
            <a:pPr algn="ctr"/>
            <a:r>
              <a:rPr lang="en-GB" sz="2400" dirty="0">
                <a:solidFill>
                  <a:schemeClr val="accent1">
                    <a:lumMod val="75000"/>
                  </a:schemeClr>
                </a:solidFill>
              </a:rPr>
              <a:t>13 Munster</a:t>
            </a:r>
          </a:p>
          <a:p>
            <a:pPr algn="ctr"/>
            <a:r>
              <a:rPr lang="en-GB" sz="2400" dirty="0">
                <a:solidFill>
                  <a:schemeClr val="accent1">
                    <a:lumMod val="75000"/>
                  </a:schemeClr>
                </a:solidFill>
              </a:rPr>
              <a:t>14 Leinster</a:t>
            </a:r>
          </a:p>
          <a:p>
            <a:pPr algn="ctr"/>
            <a:r>
              <a:rPr lang="en-GB" sz="2400" dirty="0">
                <a:solidFill>
                  <a:schemeClr val="accent1">
                    <a:lumMod val="75000"/>
                  </a:schemeClr>
                </a:solidFill>
              </a:rPr>
              <a:t>15 Greater Dublin</a:t>
            </a:r>
          </a:p>
          <a:p>
            <a:pPr algn="ctr"/>
            <a:r>
              <a:rPr lang="en-GB" sz="2400" dirty="0">
                <a:solidFill>
                  <a:schemeClr val="accent1">
                    <a:lumMod val="75000"/>
                  </a:schemeClr>
                </a:solidFill>
              </a:rPr>
              <a:t>16 Ulster Ireland</a:t>
            </a:r>
          </a:p>
          <a:p>
            <a:pPr algn="ctr"/>
            <a:r>
              <a:rPr lang="en-GB" sz="2400" dirty="0">
                <a:solidFill>
                  <a:schemeClr val="accent1">
                    <a:lumMod val="75000"/>
                  </a:schemeClr>
                </a:solidFill>
              </a:rPr>
              <a:t>17 Ulster Northern Ireland</a:t>
            </a:r>
          </a:p>
        </p:txBody>
      </p:sp>
    </p:spTree>
    <p:extLst>
      <p:ext uri="{BB962C8B-B14F-4D97-AF65-F5344CB8AC3E}">
        <p14:creationId xmlns:p14="http://schemas.microsoft.com/office/powerpoint/2010/main" val="25717615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2644170"/>
            <a:ext cx="8041021" cy="1569660"/>
          </a:xfrm>
          <a:prstGeom prst="rect">
            <a:avLst/>
          </a:prstGeom>
          <a:noFill/>
        </p:spPr>
        <p:txBody>
          <a:bodyPr wrap="square" rtlCol="0">
            <a:spAutoFit/>
          </a:bodyPr>
          <a:lstStyle/>
          <a:p>
            <a:pPr algn="ctr"/>
            <a:r>
              <a:rPr lang="en-GB" sz="4800" dirty="0">
                <a:solidFill>
                  <a:schemeClr val="accent1">
                    <a:lumMod val="75000"/>
                  </a:schemeClr>
                </a:solidFill>
              </a:rPr>
              <a:t>GROUPED</a:t>
            </a:r>
          </a:p>
          <a:p>
            <a:pPr algn="ctr"/>
            <a:r>
              <a:rPr lang="en-GB" sz="4800" dirty="0">
                <a:solidFill>
                  <a:schemeClr val="accent1">
                    <a:lumMod val="75000"/>
                  </a:schemeClr>
                </a:solidFill>
              </a:rPr>
              <a:t>REGIONS</a:t>
            </a:r>
          </a:p>
        </p:txBody>
      </p:sp>
    </p:spTree>
    <p:extLst>
      <p:ext uri="{BB962C8B-B14F-4D97-AF65-F5344CB8AC3E}">
        <p14:creationId xmlns:p14="http://schemas.microsoft.com/office/powerpoint/2010/main" val="34208394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720840"/>
            <a:ext cx="8041021" cy="3416320"/>
          </a:xfrm>
          <a:prstGeom prst="rect">
            <a:avLst/>
          </a:prstGeom>
          <a:noFill/>
        </p:spPr>
        <p:txBody>
          <a:bodyPr wrap="square" rtlCol="0">
            <a:spAutoFit/>
          </a:bodyPr>
          <a:lstStyle/>
          <a:p>
            <a:pPr algn="ctr"/>
            <a:r>
              <a:rPr lang="en-GB" sz="3600" dirty="0">
                <a:solidFill>
                  <a:schemeClr val="accent1">
                    <a:lumMod val="75000"/>
                  </a:schemeClr>
                </a:solidFill>
              </a:rPr>
              <a:t>Number of surveys in each TRICS region varies massively</a:t>
            </a:r>
          </a:p>
          <a:p>
            <a:pPr algn="ctr"/>
            <a:endParaRPr lang="en-GB" sz="3600" dirty="0">
              <a:solidFill>
                <a:schemeClr val="accent1">
                  <a:lumMod val="75000"/>
                </a:schemeClr>
              </a:solidFill>
            </a:endParaRPr>
          </a:p>
          <a:p>
            <a:pPr algn="ctr"/>
            <a:r>
              <a:rPr lang="en-GB" sz="3600" dirty="0">
                <a:solidFill>
                  <a:schemeClr val="accent1">
                    <a:lumMod val="75000"/>
                  </a:schemeClr>
                </a:solidFill>
              </a:rPr>
              <a:t>Where possible, similar regions are grouped together to see how these results compare to the rest</a:t>
            </a:r>
          </a:p>
        </p:txBody>
      </p:sp>
    </p:spTree>
    <p:extLst>
      <p:ext uri="{BB962C8B-B14F-4D97-AF65-F5344CB8AC3E}">
        <p14:creationId xmlns:p14="http://schemas.microsoft.com/office/powerpoint/2010/main" val="19928978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612844"/>
            <a:ext cx="8041021" cy="5632311"/>
          </a:xfrm>
          <a:prstGeom prst="rect">
            <a:avLst/>
          </a:prstGeom>
          <a:noFill/>
        </p:spPr>
        <p:txBody>
          <a:bodyPr wrap="square" rtlCol="0">
            <a:spAutoFit/>
          </a:bodyPr>
          <a:lstStyle/>
          <a:p>
            <a:pPr algn="ctr"/>
            <a:r>
              <a:rPr lang="en-GB" sz="3600" dirty="0">
                <a:solidFill>
                  <a:schemeClr val="accent1">
                    <a:lumMod val="75000"/>
                  </a:schemeClr>
                </a:solidFill>
              </a:rPr>
              <a:t>Certain regions were grouped together for calculating trip rates</a:t>
            </a:r>
          </a:p>
          <a:p>
            <a:pPr algn="ctr"/>
            <a:endParaRPr lang="en-GB" sz="3600" dirty="0">
              <a:solidFill>
                <a:schemeClr val="accent1">
                  <a:lumMod val="75000"/>
                </a:schemeClr>
              </a:solidFill>
            </a:endParaRPr>
          </a:p>
          <a:p>
            <a:pPr algn="ctr"/>
            <a:r>
              <a:rPr lang="en-GB" sz="3600" dirty="0">
                <a:solidFill>
                  <a:schemeClr val="accent1">
                    <a:lumMod val="75000"/>
                  </a:schemeClr>
                </a:solidFill>
              </a:rPr>
              <a:t>5 East Midlands, 6 West Midlands</a:t>
            </a:r>
          </a:p>
          <a:p>
            <a:pPr algn="ctr"/>
            <a:r>
              <a:rPr lang="en-GB" dirty="0">
                <a:solidFill>
                  <a:schemeClr val="accent1">
                    <a:lumMod val="75000"/>
                  </a:schemeClr>
                </a:solidFill>
              </a:rPr>
              <a:t>----------------</a:t>
            </a:r>
          </a:p>
          <a:p>
            <a:pPr algn="ctr"/>
            <a:r>
              <a:rPr lang="en-GB" sz="3600" dirty="0">
                <a:solidFill>
                  <a:schemeClr val="accent1">
                    <a:lumMod val="75000"/>
                  </a:schemeClr>
                </a:solidFill>
              </a:rPr>
              <a:t>7 Yorkshire &amp; North Lincolnshire, 8 North West, 9 North</a:t>
            </a:r>
          </a:p>
          <a:p>
            <a:pPr algn="ctr"/>
            <a:r>
              <a:rPr lang="en-GB" dirty="0">
                <a:solidFill>
                  <a:schemeClr val="accent1">
                    <a:lumMod val="75000"/>
                  </a:schemeClr>
                </a:solidFill>
              </a:rPr>
              <a:t>----------------</a:t>
            </a:r>
          </a:p>
          <a:p>
            <a:pPr algn="ctr"/>
            <a:r>
              <a:rPr lang="en-GB" sz="3600" dirty="0">
                <a:solidFill>
                  <a:schemeClr val="accent1">
                    <a:lumMod val="75000"/>
                  </a:schemeClr>
                </a:solidFill>
              </a:rPr>
              <a:t>12 Connaught, 13 Munster, 14 Leinster, 15 Greater Dublin, 16 Ulster Ireland, 17 Ulster Northern Ireland </a:t>
            </a:r>
          </a:p>
        </p:txBody>
      </p:sp>
    </p:spTree>
    <p:extLst>
      <p:ext uri="{BB962C8B-B14F-4D97-AF65-F5344CB8AC3E}">
        <p14:creationId xmlns:p14="http://schemas.microsoft.com/office/powerpoint/2010/main" val="38125078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889843"/>
            <a:ext cx="8041021" cy="5078313"/>
          </a:xfrm>
          <a:prstGeom prst="rect">
            <a:avLst/>
          </a:prstGeom>
          <a:noFill/>
        </p:spPr>
        <p:txBody>
          <a:bodyPr wrap="square" rtlCol="0">
            <a:spAutoFit/>
          </a:bodyPr>
          <a:lstStyle/>
          <a:p>
            <a:pPr algn="ctr"/>
            <a:r>
              <a:rPr lang="en-GB" sz="3600" dirty="0">
                <a:solidFill>
                  <a:schemeClr val="accent1">
                    <a:lumMod val="75000"/>
                  </a:schemeClr>
                </a:solidFill>
              </a:rPr>
              <a:t>Using grouped regions results in six major regions to focus on</a:t>
            </a:r>
          </a:p>
          <a:p>
            <a:pPr algn="ctr"/>
            <a:endParaRPr lang="en-GB" sz="3600" dirty="0">
              <a:solidFill>
                <a:schemeClr val="accent1">
                  <a:lumMod val="75000"/>
                </a:schemeClr>
              </a:solidFill>
            </a:endParaRPr>
          </a:p>
          <a:p>
            <a:pPr algn="ctr"/>
            <a:r>
              <a:rPr lang="en-GB" sz="3600" dirty="0">
                <a:solidFill>
                  <a:schemeClr val="accent1">
                    <a:lumMod val="75000"/>
                  </a:schemeClr>
                </a:solidFill>
              </a:rPr>
              <a:t>1 Greater London</a:t>
            </a:r>
          </a:p>
          <a:p>
            <a:pPr algn="ctr"/>
            <a:r>
              <a:rPr lang="en-GB" sz="3600" dirty="0">
                <a:solidFill>
                  <a:schemeClr val="accent1">
                    <a:lumMod val="75000"/>
                  </a:schemeClr>
                </a:solidFill>
              </a:rPr>
              <a:t>2 South East</a:t>
            </a:r>
          </a:p>
          <a:p>
            <a:pPr algn="ctr"/>
            <a:r>
              <a:rPr lang="en-GB" sz="3600" dirty="0">
                <a:solidFill>
                  <a:schemeClr val="accent1">
                    <a:lumMod val="75000"/>
                  </a:schemeClr>
                </a:solidFill>
              </a:rPr>
              <a:t>3 South West</a:t>
            </a:r>
          </a:p>
          <a:p>
            <a:pPr algn="ctr"/>
            <a:r>
              <a:rPr lang="en-GB" sz="3600" dirty="0">
                <a:solidFill>
                  <a:schemeClr val="accent1">
                    <a:lumMod val="75000"/>
                  </a:schemeClr>
                </a:solidFill>
              </a:rPr>
              <a:t>5-6 Unified Midlands</a:t>
            </a:r>
          </a:p>
          <a:p>
            <a:pPr algn="ctr"/>
            <a:r>
              <a:rPr lang="en-GB" sz="3600" dirty="0">
                <a:solidFill>
                  <a:schemeClr val="accent1">
                    <a:lumMod val="75000"/>
                  </a:schemeClr>
                </a:solidFill>
              </a:rPr>
              <a:t>7-9 Unified North</a:t>
            </a:r>
          </a:p>
          <a:p>
            <a:pPr algn="ctr"/>
            <a:r>
              <a:rPr lang="en-GB" sz="3600" dirty="0">
                <a:solidFill>
                  <a:schemeClr val="accent1">
                    <a:lumMod val="75000"/>
                  </a:schemeClr>
                </a:solidFill>
              </a:rPr>
              <a:t>12-17 Unified Ireland</a:t>
            </a:r>
          </a:p>
        </p:txBody>
      </p:sp>
    </p:spTree>
    <p:extLst>
      <p:ext uri="{BB962C8B-B14F-4D97-AF65-F5344CB8AC3E}">
        <p14:creationId xmlns:p14="http://schemas.microsoft.com/office/powerpoint/2010/main" val="26057481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2644170"/>
            <a:ext cx="8041021" cy="1569660"/>
          </a:xfrm>
          <a:prstGeom prst="rect">
            <a:avLst/>
          </a:prstGeom>
          <a:noFill/>
        </p:spPr>
        <p:txBody>
          <a:bodyPr wrap="square" rtlCol="0">
            <a:spAutoFit/>
          </a:bodyPr>
          <a:lstStyle/>
          <a:p>
            <a:pPr algn="ctr"/>
            <a:r>
              <a:rPr lang="en-GB" sz="4800" dirty="0">
                <a:solidFill>
                  <a:schemeClr val="accent1">
                    <a:lumMod val="75000"/>
                  </a:schemeClr>
                </a:solidFill>
              </a:rPr>
              <a:t>LAND</a:t>
            </a:r>
          </a:p>
          <a:p>
            <a:pPr algn="ctr"/>
            <a:r>
              <a:rPr lang="en-GB" sz="4800" dirty="0">
                <a:solidFill>
                  <a:schemeClr val="accent1">
                    <a:lumMod val="75000"/>
                  </a:schemeClr>
                </a:solidFill>
              </a:rPr>
              <a:t>USES</a:t>
            </a:r>
          </a:p>
        </p:txBody>
      </p:sp>
    </p:spTree>
    <p:extLst>
      <p:ext uri="{BB962C8B-B14F-4D97-AF65-F5344CB8AC3E}">
        <p14:creationId xmlns:p14="http://schemas.microsoft.com/office/powerpoint/2010/main" val="40249134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443841"/>
            <a:ext cx="8041021" cy="3970318"/>
          </a:xfrm>
          <a:prstGeom prst="rect">
            <a:avLst/>
          </a:prstGeom>
          <a:noFill/>
        </p:spPr>
        <p:txBody>
          <a:bodyPr wrap="square" rtlCol="0">
            <a:spAutoFit/>
          </a:bodyPr>
          <a:lstStyle/>
          <a:p>
            <a:pPr algn="ctr"/>
            <a:r>
              <a:rPr lang="en-GB" sz="3600" dirty="0">
                <a:solidFill>
                  <a:schemeClr val="accent1">
                    <a:lumMod val="75000"/>
                  </a:schemeClr>
                </a:solidFill>
              </a:rPr>
              <a:t>Most popular land uses selected</a:t>
            </a:r>
          </a:p>
          <a:p>
            <a:pPr algn="ctr"/>
            <a:endParaRPr lang="en-GB" sz="3600" dirty="0">
              <a:solidFill>
                <a:schemeClr val="accent1">
                  <a:lumMod val="75000"/>
                </a:schemeClr>
              </a:solidFill>
            </a:endParaRPr>
          </a:p>
          <a:p>
            <a:pPr algn="ctr"/>
            <a:r>
              <a:rPr lang="en-GB" sz="3600" dirty="0">
                <a:solidFill>
                  <a:schemeClr val="accent1">
                    <a:lumMod val="75000"/>
                  </a:schemeClr>
                </a:solidFill>
              </a:rPr>
              <a:t>01/A Food Superstore</a:t>
            </a:r>
          </a:p>
          <a:p>
            <a:pPr algn="ctr"/>
            <a:endParaRPr lang="en-GB" sz="3600" dirty="0">
              <a:solidFill>
                <a:schemeClr val="accent1">
                  <a:lumMod val="75000"/>
                </a:schemeClr>
              </a:solidFill>
            </a:endParaRPr>
          </a:p>
          <a:p>
            <a:pPr algn="ctr"/>
            <a:r>
              <a:rPr lang="en-GB" sz="3600" dirty="0">
                <a:solidFill>
                  <a:schemeClr val="accent1">
                    <a:lumMod val="75000"/>
                  </a:schemeClr>
                </a:solidFill>
              </a:rPr>
              <a:t>02/A Office</a:t>
            </a:r>
          </a:p>
          <a:p>
            <a:pPr algn="ctr"/>
            <a:endParaRPr lang="en-GB" sz="3600" dirty="0">
              <a:solidFill>
                <a:schemeClr val="accent1">
                  <a:lumMod val="75000"/>
                </a:schemeClr>
              </a:solidFill>
            </a:endParaRPr>
          </a:p>
          <a:p>
            <a:pPr algn="ctr"/>
            <a:r>
              <a:rPr lang="en-GB" sz="3600" dirty="0">
                <a:solidFill>
                  <a:schemeClr val="accent1">
                    <a:lumMod val="75000"/>
                  </a:schemeClr>
                </a:solidFill>
              </a:rPr>
              <a:t>03/A Houses Privately Owned</a:t>
            </a:r>
          </a:p>
        </p:txBody>
      </p:sp>
    </p:spTree>
    <p:extLst>
      <p:ext uri="{BB962C8B-B14F-4D97-AF65-F5344CB8AC3E}">
        <p14:creationId xmlns:p14="http://schemas.microsoft.com/office/powerpoint/2010/main" val="1437875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997839"/>
            <a:ext cx="8041021" cy="2862322"/>
          </a:xfrm>
          <a:prstGeom prst="rect">
            <a:avLst/>
          </a:prstGeom>
          <a:noFill/>
        </p:spPr>
        <p:txBody>
          <a:bodyPr wrap="square" rtlCol="0">
            <a:spAutoFit/>
          </a:bodyPr>
          <a:lstStyle/>
          <a:p>
            <a:pPr algn="ctr"/>
            <a:r>
              <a:rPr lang="en-GB" sz="3600" dirty="0">
                <a:solidFill>
                  <a:schemeClr val="accent1">
                    <a:lumMod val="75000"/>
                  </a:schemeClr>
                </a:solidFill>
              </a:rPr>
              <a:t>01/A Food Superstore split into Friday only and Saturday only surveys</a:t>
            </a:r>
          </a:p>
          <a:p>
            <a:pPr algn="ctr"/>
            <a:endParaRPr lang="en-GB" sz="3600" dirty="0">
              <a:solidFill>
                <a:schemeClr val="accent1">
                  <a:lumMod val="75000"/>
                </a:schemeClr>
              </a:solidFill>
            </a:endParaRPr>
          </a:p>
          <a:p>
            <a:pPr algn="ctr"/>
            <a:r>
              <a:rPr lang="en-GB" sz="3600" dirty="0">
                <a:solidFill>
                  <a:schemeClr val="accent1">
                    <a:lumMod val="75000"/>
                  </a:schemeClr>
                </a:solidFill>
              </a:rPr>
              <a:t>02/A Office and 03/A Houses Privately Owned will use only weekday surveys</a:t>
            </a:r>
          </a:p>
        </p:txBody>
      </p:sp>
    </p:spTree>
    <p:extLst>
      <p:ext uri="{BB962C8B-B14F-4D97-AF65-F5344CB8AC3E}">
        <p14:creationId xmlns:p14="http://schemas.microsoft.com/office/powerpoint/2010/main" val="23976684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2644170"/>
            <a:ext cx="8041021" cy="1569660"/>
          </a:xfrm>
          <a:prstGeom prst="rect">
            <a:avLst/>
          </a:prstGeom>
          <a:noFill/>
        </p:spPr>
        <p:txBody>
          <a:bodyPr wrap="square" rtlCol="0">
            <a:spAutoFit/>
          </a:bodyPr>
          <a:lstStyle/>
          <a:p>
            <a:pPr algn="ctr"/>
            <a:r>
              <a:rPr lang="en-GB" sz="4800" dirty="0">
                <a:solidFill>
                  <a:schemeClr val="accent1">
                    <a:lumMod val="75000"/>
                  </a:schemeClr>
                </a:solidFill>
              </a:rPr>
              <a:t>SELECTION</a:t>
            </a:r>
          </a:p>
          <a:p>
            <a:pPr algn="ctr"/>
            <a:r>
              <a:rPr lang="en-GB" sz="4800" dirty="0">
                <a:solidFill>
                  <a:schemeClr val="accent1">
                    <a:lumMod val="75000"/>
                  </a:schemeClr>
                </a:solidFill>
              </a:rPr>
              <a:t>PARAMTERS</a:t>
            </a:r>
          </a:p>
        </p:txBody>
      </p:sp>
    </p:spTree>
    <p:extLst>
      <p:ext uri="{BB962C8B-B14F-4D97-AF65-F5344CB8AC3E}">
        <p14:creationId xmlns:p14="http://schemas.microsoft.com/office/powerpoint/2010/main" val="41616639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612844"/>
            <a:ext cx="8041021" cy="5632311"/>
          </a:xfrm>
          <a:prstGeom prst="rect">
            <a:avLst/>
          </a:prstGeom>
          <a:noFill/>
        </p:spPr>
        <p:txBody>
          <a:bodyPr wrap="square" rtlCol="0">
            <a:spAutoFit/>
          </a:bodyPr>
          <a:lstStyle/>
          <a:p>
            <a:pPr algn="ctr"/>
            <a:r>
              <a:rPr lang="en-GB" sz="3600" dirty="0">
                <a:solidFill>
                  <a:schemeClr val="accent1">
                    <a:lumMod val="75000"/>
                  </a:schemeClr>
                </a:solidFill>
              </a:rPr>
              <a:t>As many surveys wanted to keep the samples as large as possible</a:t>
            </a:r>
          </a:p>
          <a:p>
            <a:pPr algn="ctr"/>
            <a:endParaRPr lang="en-GB" sz="3600" dirty="0">
              <a:solidFill>
                <a:schemeClr val="accent1">
                  <a:lumMod val="75000"/>
                </a:schemeClr>
              </a:solidFill>
            </a:endParaRPr>
          </a:p>
          <a:p>
            <a:pPr algn="ctr"/>
            <a:r>
              <a:rPr lang="en-GB" sz="3600" dirty="0">
                <a:solidFill>
                  <a:schemeClr val="accent1">
                    <a:lumMod val="75000"/>
                  </a:schemeClr>
                </a:solidFill>
              </a:rPr>
              <a:t>Vehicles Only surveys</a:t>
            </a:r>
          </a:p>
          <a:p>
            <a:pPr algn="ctr"/>
            <a:endParaRPr lang="en-GB" sz="3600" dirty="0">
              <a:solidFill>
                <a:schemeClr val="accent1">
                  <a:lumMod val="75000"/>
                </a:schemeClr>
              </a:solidFill>
            </a:endParaRPr>
          </a:p>
          <a:p>
            <a:pPr algn="ctr"/>
            <a:r>
              <a:rPr lang="en-GB" sz="3600" dirty="0">
                <a:solidFill>
                  <a:schemeClr val="accent1">
                    <a:lumMod val="75000"/>
                  </a:schemeClr>
                </a:solidFill>
              </a:rPr>
              <a:t>Looking at surveys from the past 20 years, minimum date set to 01/01/1999</a:t>
            </a:r>
          </a:p>
          <a:p>
            <a:pPr algn="ctr"/>
            <a:endParaRPr lang="en-GB" sz="3600" dirty="0">
              <a:solidFill>
                <a:schemeClr val="accent1">
                  <a:lumMod val="75000"/>
                </a:schemeClr>
              </a:solidFill>
            </a:endParaRPr>
          </a:p>
          <a:p>
            <a:pPr algn="ctr"/>
            <a:r>
              <a:rPr lang="en-GB" sz="3600" dirty="0">
                <a:solidFill>
                  <a:schemeClr val="accent1">
                    <a:lumMod val="75000"/>
                  </a:schemeClr>
                </a:solidFill>
              </a:rPr>
              <a:t>All location types included</a:t>
            </a:r>
          </a:p>
        </p:txBody>
      </p:sp>
    </p:spTree>
    <p:extLst>
      <p:ext uri="{BB962C8B-B14F-4D97-AF65-F5344CB8AC3E}">
        <p14:creationId xmlns:p14="http://schemas.microsoft.com/office/powerpoint/2010/main" val="4110940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997839"/>
            <a:ext cx="8041021" cy="2862322"/>
          </a:xfrm>
          <a:prstGeom prst="rect">
            <a:avLst/>
          </a:prstGeom>
          <a:noFill/>
        </p:spPr>
        <p:txBody>
          <a:bodyPr wrap="square" rtlCol="0">
            <a:spAutoFit/>
          </a:bodyPr>
          <a:lstStyle/>
          <a:p>
            <a:pPr algn="ctr"/>
            <a:r>
              <a:rPr lang="en-GB" sz="3600" dirty="0">
                <a:solidFill>
                  <a:schemeClr val="accent1">
                    <a:lumMod val="75000"/>
                  </a:schemeClr>
                </a:solidFill>
              </a:rPr>
              <a:t>Often brought up by users requesting guidance on trip rates survey samples</a:t>
            </a:r>
          </a:p>
          <a:p>
            <a:pPr algn="ctr"/>
            <a:endParaRPr lang="en-GB" sz="3600" dirty="0">
              <a:solidFill>
                <a:schemeClr val="accent1">
                  <a:lumMod val="75000"/>
                </a:schemeClr>
              </a:solidFill>
            </a:endParaRPr>
          </a:p>
          <a:p>
            <a:pPr algn="ctr"/>
            <a:r>
              <a:rPr lang="en-GB" sz="3600" dirty="0">
                <a:solidFill>
                  <a:schemeClr val="accent1">
                    <a:lumMod val="75000"/>
                  </a:schemeClr>
                </a:solidFill>
              </a:rPr>
              <a:t>Basic regional variation research</a:t>
            </a:r>
          </a:p>
          <a:p>
            <a:pPr algn="ctr"/>
            <a:r>
              <a:rPr lang="en-GB" sz="3600" dirty="0">
                <a:solidFill>
                  <a:schemeClr val="accent1">
                    <a:lumMod val="75000"/>
                  </a:schemeClr>
                </a:solidFill>
              </a:rPr>
              <a:t>was carried out in the past</a:t>
            </a:r>
          </a:p>
        </p:txBody>
      </p:sp>
    </p:spTree>
    <p:extLst>
      <p:ext uri="{BB962C8B-B14F-4D97-AF65-F5344CB8AC3E}">
        <p14:creationId xmlns:p14="http://schemas.microsoft.com/office/powerpoint/2010/main" val="2024717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2644170"/>
            <a:ext cx="8041021" cy="1569660"/>
          </a:xfrm>
          <a:prstGeom prst="rect">
            <a:avLst/>
          </a:prstGeom>
          <a:noFill/>
        </p:spPr>
        <p:txBody>
          <a:bodyPr wrap="square" rtlCol="0">
            <a:spAutoFit/>
          </a:bodyPr>
          <a:lstStyle/>
          <a:p>
            <a:pPr algn="ctr"/>
            <a:r>
              <a:rPr lang="en-GB" sz="4800" dirty="0">
                <a:solidFill>
                  <a:schemeClr val="accent1">
                    <a:lumMod val="75000"/>
                  </a:schemeClr>
                </a:solidFill>
              </a:rPr>
              <a:t>01/A FOOD SUPERSTORE FRIDAY RESULTS</a:t>
            </a:r>
          </a:p>
        </p:txBody>
      </p:sp>
    </p:spTree>
    <p:extLst>
      <p:ext uri="{BB962C8B-B14F-4D97-AF65-F5344CB8AC3E}">
        <p14:creationId xmlns:p14="http://schemas.microsoft.com/office/powerpoint/2010/main" val="4172301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3985631968"/>
              </p:ext>
            </p:extLst>
          </p:nvPr>
        </p:nvGraphicFramePr>
        <p:xfrm>
          <a:off x="803359" y="2131060"/>
          <a:ext cx="8127999" cy="25958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(59)</a:t>
                      </a:r>
                    </a:p>
                  </a:txBody>
                  <a:tcPr/>
                </a:tc>
                <a:tc>
                  <a:txBody>
                    <a:bodyPr/>
                    <a:lstStyle/>
                    <a:p>
                      <a:pPr algn="ctr"/>
                      <a:r>
                        <a:rPr lang="en-GB" dirty="0"/>
                        <a:t>Peak Totals (12.273)</a:t>
                      </a:r>
                    </a:p>
                  </a:txBody>
                  <a:tcPr/>
                </a:tc>
                <a:extLst>
                  <a:ext uri="{0D108BD9-81ED-4DB2-BD59-A6C34878D82A}">
                    <a16:rowId xmlns:a16="http://schemas.microsoft.com/office/drawing/2014/main" val="1303612232"/>
                  </a:ext>
                </a:extLst>
              </a:tr>
              <a:tr h="370840">
                <a:tc>
                  <a:txBody>
                    <a:bodyPr/>
                    <a:lstStyle/>
                    <a:p>
                      <a:pPr algn="ctr"/>
                      <a:r>
                        <a:rPr lang="en-GB" b="0" dirty="0">
                          <a:solidFill>
                            <a:schemeClr val="accent1">
                              <a:lumMod val="50000"/>
                            </a:schemeClr>
                          </a:solidFill>
                        </a:rPr>
                        <a:t>3 South West</a:t>
                      </a:r>
                    </a:p>
                  </a:txBody>
                  <a:tcPr/>
                </a:tc>
                <a:tc>
                  <a:txBody>
                    <a:bodyPr/>
                    <a:lstStyle/>
                    <a:p>
                      <a:pPr algn="ctr"/>
                      <a:r>
                        <a:rPr lang="en-GB" b="0" dirty="0">
                          <a:solidFill>
                            <a:schemeClr val="accent1">
                              <a:lumMod val="50000"/>
                            </a:schemeClr>
                          </a:solidFill>
                        </a:rPr>
                        <a:t>9</a:t>
                      </a:r>
                    </a:p>
                  </a:txBody>
                  <a:tcPr/>
                </a:tc>
                <a:tc>
                  <a:txBody>
                    <a:bodyPr/>
                    <a:lstStyle/>
                    <a:p>
                      <a:pPr algn="ctr"/>
                      <a:r>
                        <a:rPr lang="en-GB" b="0" dirty="0">
                          <a:solidFill>
                            <a:schemeClr val="accent1">
                              <a:lumMod val="50000"/>
                            </a:schemeClr>
                          </a:solidFill>
                        </a:rPr>
                        <a:t>14.629</a:t>
                      </a:r>
                    </a:p>
                  </a:txBody>
                  <a:tcPr/>
                </a:tc>
                <a:extLst>
                  <a:ext uri="{0D108BD9-81ED-4DB2-BD59-A6C34878D82A}">
                    <a16:rowId xmlns:a16="http://schemas.microsoft.com/office/drawing/2014/main" val="2605172988"/>
                  </a:ext>
                </a:extLst>
              </a:tr>
              <a:tr h="370840">
                <a:tc>
                  <a:txBody>
                    <a:bodyPr/>
                    <a:lstStyle/>
                    <a:p>
                      <a:pPr algn="ctr"/>
                      <a:r>
                        <a:rPr lang="en-GB" dirty="0">
                          <a:solidFill>
                            <a:schemeClr val="accent1">
                              <a:lumMod val="50000"/>
                            </a:schemeClr>
                          </a:solidFill>
                        </a:rPr>
                        <a:t>12-17 Unified Ireland</a:t>
                      </a:r>
                    </a:p>
                  </a:txBody>
                  <a:tcPr/>
                </a:tc>
                <a:tc>
                  <a:txBody>
                    <a:bodyPr/>
                    <a:lstStyle/>
                    <a:p>
                      <a:pPr algn="ctr"/>
                      <a:r>
                        <a:rPr lang="en-GB" dirty="0">
                          <a:solidFill>
                            <a:schemeClr val="accent1">
                              <a:lumMod val="50000"/>
                            </a:schemeClr>
                          </a:solidFill>
                        </a:rPr>
                        <a:t>9</a:t>
                      </a:r>
                    </a:p>
                  </a:txBody>
                  <a:tcPr/>
                </a:tc>
                <a:tc>
                  <a:txBody>
                    <a:bodyPr/>
                    <a:lstStyle/>
                    <a:p>
                      <a:pPr algn="ctr"/>
                      <a:r>
                        <a:rPr lang="en-GB" dirty="0">
                          <a:solidFill>
                            <a:schemeClr val="accent1">
                              <a:lumMod val="50000"/>
                            </a:schemeClr>
                          </a:solidFill>
                        </a:rPr>
                        <a:t>14.056</a:t>
                      </a:r>
                    </a:p>
                  </a:txBody>
                  <a:tcPr/>
                </a:tc>
                <a:extLst>
                  <a:ext uri="{0D108BD9-81ED-4DB2-BD59-A6C34878D82A}">
                    <a16:rowId xmlns:a16="http://schemas.microsoft.com/office/drawing/2014/main" val="2991345650"/>
                  </a:ext>
                </a:extLst>
              </a:tr>
              <a:tr h="370840">
                <a:tc>
                  <a:txBody>
                    <a:bodyPr/>
                    <a:lstStyle/>
                    <a:p>
                      <a:pPr algn="ctr"/>
                      <a:r>
                        <a:rPr lang="en-GB" dirty="0">
                          <a:solidFill>
                            <a:schemeClr val="accent1">
                              <a:lumMod val="50000"/>
                            </a:schemeClr>
                          </a:solidFill>
                        </a:rPr>
                        <a:t>2 South East</a:t>
                      </a:r>
                    </a:p>
                  </a:txBody>
                  <a:tcPr/>
                </a:tc>
                <a:tc>
                  <a:txBody>
                    <a:bodyPr/>
                    <a:lstStyle/>
                    <a:p>
                      <a:pPr algn="ctr"/>
                      <a:r>
                        <a:rPr lang="en-GB" dirty="0">
                          <a:solidFill>
                            <a:schemeClr val="accent1">
                              <a:lumMod val="50000"/>
                            </a:schemeClr>
                          </a:solidFill>
                        </a:rPr>
                        <a:t>8</a:t>
                      </a:r>
                    </a:p>
                  </a:txBody>
                  <a:tcPr/>
                </a:tc>
                <a:tc>
                  <a:txBody>
                    <a:bodyPr/>
                    <a:lstStyle/>
                    <a:p>
                      <a:pPr algn="ctr"/>
                      <a:r>
                        <a:rPr lang="en-GB" dirty="0">
                          <a:solidFill>
                            <a:schemeClr val="accent1">
                              <a:lumMod val="50000"/>
                            </a:schemeClr>
                          </a:solidFill>
                        </a:rPr>
                        <a:t>12.325</a:t>
                      </a:r>
                    </a:p>
                  </a:txBody>
                  <a:tcPr/>
                </a:tc>
                <a:extLst>
                  <a:ext uri="{0D108BD9-81ED-4DB2-BD59-A6C34878D82A}">
                    <a16:rowId xmlns:a16="http://schemas.microsoft.com/office/drawing/2014/main" val="418036043"/>
                  </a:ext>
                </a:extLst>
              </a:tr>
              <a:tr h="370840">
                <a:tc>
                  <a:txBody>
                    <a:bodyPr/>
                    <a:lstStyle/>
                    <a:p>
                      <a:pPr algn="ctr"/>
                      <a:r>
                        <a:rPr lang="en-GB" dirty="0">
                          <a:solidFill>
                            <a:schemeClr val="accent1">
                              <a:lumMod val="50000"/>
                            </a:schemeClr>
                          </a:solidFill>
                        </a:rPr>
                        <a:t>7-9 Unified North</a:t>
                      </a:r>
                    </a:p>
                  </a:txBody>
                  <a:tcPr/>
                </a:tc>
                <a:tc>
                  <a:txBody>
                    <a:bodyPr/>
                    <a:lstStyle/>
                    <a:p>
                      <a:pPr algn="ctr"/>
                      <a:r>
                        <a:rPr lang="en-GB" dirty="0">
                          <a:solidFill>
                            <a:schemeClr val="accent1">
                              <a:lumMod val="50000"/>
                            </a:schemeClr>
                          </a:solidFill>
                        </a:rPr>
                        <a:t>7</a:t>
                      </a:r>
                    </a:p>
                  </a:txBody>
                  <a:tcPr/>
                </a:tc>
                <a:tc>
                  <a:txBody>
                    <a:bodyPr/>
                    <a:lstStyle/>
                    <a:p>
                      <a:pPr algn="ctr"/>
                      <a:r>
                        <a:rPr lang="en-GB" dirty="0">
                          <a:solidFill>
                            <a:schemeClr val="accent1">
                              <a:lumMod val="50000"/>
                            </a:schemeClr>
                          </a:solidFill>
                        </a:rPr>
                        <a:t>12.266</a:t>
                      </a:r>
                    </a:p>
                  </a:txBody>
                  <a:tcPr/>
                </a:tc>
                <a:extLst>
                  <a:ext uri="{0D108BD9-81ED-4DB2-BD59-A6C34878D82A}">
                    <a16:rowId xmlns:a16="http://schemas.microsoft.com/office/drawing/2014/main" val="3178376424"/>
                  </a:ext>
                </a:extLst>
              </a:tr>
              <a:tr h="370840">
                <a:tc>
                  <a:txBody>
                    <a:bodyPr/>
                    <a:lstStyle/>
                    <a:p>
                      <a:pPr algn="ctr"/>
                      <a:r>
                        <a:rPr lang="en-GB" dirty="0">
                          <a:solidFill>
                            <a:schemeClr val="accent1">
                              <a:lumMod val="50000"/>
                            </a:schemeClr>
                          </a:solidFill>
                        </a:rPr>
                        <a:t>5-6 Unified Midlands</a:t>
                      </a:r>
                    </a:p>
                  </a:txBody>
                  <a:tcPr/>
                </a:tc>
                <a:tc>
                  <a:txBody>
                    <a:bodyPr/>
                    <a:lstStyle/>
                    <a:p>
                      <a:pPr algn="ctr"/>
                      <a:r>
                        <a:rPr lang="en-GB" dirty="0">
                          <a:solidFill>
                            <a:schemeClr val="accent1">
                              <a:lumMod val="50000"/>
                            </a:schemeClr>
                          </a:solidFill>
                        </a:rPr>
                        <a:t>11</a:t>
                      </a:r>
                    </a:p>
                  </a:txBody>
                  <a:tcPr/>
                </a:tc>
                <a:tc>
                  <a:txBody>
                    <a:bodyPr/>
                    <a:lstStyle/>
                    <a:p>
                      <a:pPr algn="ctr"/>
                      <a:r>
                        <a:rPr lang="en-GB" dirty="0">
                          <a:solidFill>
                            <a:schemeClr val="accent1">
                              <a:lumMod val="50000"/>
                            </a:schemeClr>
                          </a:solidFill>
                        </a:rPr>
                        <a:t>11.736</a:t>
                      </a:r>
                    </a:p>
                  </a:txBody>
                  <a:tcPr/>
                </a:tc>
                <a:extLst>
                  <a:ext uri="{0D108BD9-81ED-4DB2-BD59-A6C34878D82A}">
                    <a16:rowId xmlns:a16="http://schemas.microsoft.com/office/drawing/2014/main" val="2467861761"/>
                  </a:ext>
                </a:extLst>
              </a:tr>
              <a:tr h="370840">
                <a:tc>
                  <a:txBody>
                    <a:bodyPr/>
                    <a:lstStyle/>
                    <a:p>
                      <a:pPr algn="ctr"/>
                      <a:r>
                        <a:rPr lang="en-GB" b="1" dirty="0">
                          <a:solidFill>
                            <a:schemeClr val="accent1">
                              <a:lumMod val="50000"/>
                            </a:schemeClr>
                          </a:solidFill>
                        </a:rPr>
                        <a:t>1 Greater London</a:t>
                      </a:r>
                    </a:p>
                  </a:txBody>
                  <a:tcPr/>
                </a:tc>
                <a:tc>
                  <a:txBody>
                    <a:bodyPr/>
                    <a:lstStyle/>
                    <a:p>
                      <a:pPr algn="ctr"/>
                      <a:r>
                        <a:rPr lang="en-GB" b="1" dirty="0">
                          <a:solidFill>
                            <a:schemeClr val="accent1">
                              <a:lumMod val="50000"/>
                            </a:schemeClr>
                          </a:solidFill>
                        </a:rPr>
                        <a:t>3</a:t>
                      </a:r>
                    </a:p>
                  </a:txBody>
                  <a:tcPr/>
                </a:tc>
                <a:tc>
                  <a:txBody>
                    <a:bodyPr/>
                    <a:lstStyle/>
                    <a:p>
                      <a:pPr algn="ctr"/>
                      <a:r>
                        <a:rPr lang="en-GB" b="1" dirty="0">
                          <a:solidFill>
                            <a:schemeClr val="accent1">
                              <a:lumMod val="50000"/>
                            </a:schemeClr>
                          </a:solidFill>
                        </a:rPr>
                        <a:t>7.299</a:t>
                      </a:r>
                    </a:p>
                  </a:txBody>
                  <a:tcPr/>
                </a:tc>
                <a:extLst>
                  <a:ext uri="{0D108BD9-81ED-4DB2-BD59-A6C34878D82A}">
                    <a16:rowId xmlns:a16="http://schemas.microsoft.com/office/drawing/2014/main" val="4091000100"/>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6" y="765576"/>
            <a:ext cx="8041021" cy="646331"/>
          </a:xfrm>
          <a:prstGeom prst="rect">
            <a:avLst/>
          </a:prstGeom>
          <a:noFill/>
        </p:spPr>
        <p:txBody>
          <a:bodyPr wrap="square" rtlCol="0">
            <a:spAutoFit/>
          </a:bodyPr>
          <a:lstStyle/>
          <a:p>
            <a:pPr algn="ctr"/>
            <a:r>
              <a:rPr lang="en-GB" sz="3600" dirty="0">
                <a:solidFill>
                  <a:schemeClr val="accent1">
                    <a:lumMod val="75000"/>
                  </a:schemeClr>
                </a:solidFill>
              </a:rPr>
              <a:t>01/A FOOD SUPERSTORE FRIDAY</a:t>
            </a:r>
          </a:p>
        </p:txBody>
      </p:sp>
      <p:sp>
        <p:nvSpPr>
          <p:cNvPr id="8" name="TextBox 7">
            <a:extLst>
              <a:ext uri="{FF2B5EF4-FFF2-40B4-BE49-F238E27FC236}">
                <a16:creationId xmlns:a16="http://schemas.microsoft.com/office/drawing/2014/main" id="{7AA48EFE-31EE-4281-9946-2FB4D9608A3F}"/>
              </a:ext>
            </a:extLst>
          </p:cNvPr>
          <p:cNvSpPr txBox="1"/>
          <p:nvPr/>
        </p:nvSpPr>
        <p:spPr>
          <a:xfrm>
            <a:off x="846847" y="5446093"/>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100m²</a:t>
            </a:r>
          </a:p>
        </p:txBody>
      </p:sp>
    </p:spTree>
    <p:extLst>
      <p:ext uri="{BB962C8B-B14F-4D97-AF65-F5344CB8AC3E}">
        <p14:creationId xmlns:p14="http://schemas.microsoft.com/office/powerpoint/2010/main" val="20438620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990991905"/>
              </p:ext>
            </p:extLst>
          </p:nvPr>
        </p:nvGraphicFramePr>
        <p:xfrm>
          <a:off x="803359" y="1203960"/>
          <a:ext cx="8127999" cy="44500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(59)</a:t>
                      </a:r>
                    </a:p>
                  </a:txBody>
                  <a:tcPr/>
                </a:tc>
                <a:tc>
                  <a:txBody>
                    <a:bodyPr/>
                    <a:lstStyle/>
                    <a:p>
                      <a:pPr algn="ctr"/>
                      <a:r>
                        <a:rPr lang="en-GB" dirty="0"/>
                        <a:t>Peak Totals (12.273)</a:t>
                      </a:r>
                    </a:p>
                  </a:txBody>
                  <a:tcPr/>
                </a:tc>
                <a:extLst>
                  <a:ext uri="{0D108BD9-81ED-4DB2-BD59-A6C34878D82A}">
                    <a16:rowId xmlns:a16="http://schemas.microsoft.com/office/drawing/2014/main" val="1303612232"/>
                  </a:ext>
                </a:extLst>
              </a:tr>
              <a:tr h="370840">
                <a:tc>
                  <a:txBody>
                    <a:bodyPr/>
                    <a:lstStyle/>
                    <a:p>
                      <a:pPr algn="ctr"/>
                      <a:r>
                        <a:rPr lang="en-GB" b="1" dirty="0">
                          <a:solidFill>
                            <a:schemeClr val="accent1">
                              <a:lumMod val="50000"/>
                            </a:schemeClr>
                          </a:solidFill>
                        </a:rPr>
                        <a:t>17 Ulster Northern Ireland</a:t>
                      </a:r>
                    </a:p>
                  </a:txBody>
                  <a:tcPr/>
                </a:tc>
                <a:tc>
                  <a:txBody>
                    <a:bodyPr/>
                    <a:lstStyle/>
                    <a:p>
                      <a:pPr algn="ctr"/>
                      <a:r>
                        <a:rPr lang="en-GB" b="1" dirty="0">
                          <a:solidFill>
                            <a:schemeClr val="accent1">
                              <a:lumMod val="50000"/>
                            </a:schemeClr>
                          </a:solidFill>
                        </a:rPr>
                        <a:t>6</a:t>
                      </a:r>
                    </a:p>
                  </a:txBody>
                  <a:tcPr/>
                </a:tc>
                <a:tc>
                  <a:txBody>
                    <a:bodyPr/>
                    <a:lstStyle/>
                    <a:p>
                      <a:pPr algn="ctr"/>
                      <a:r>
                        <a:rPr lang="en-GB" b="1" dirty="0">
                          <a:solidFill>
                            <a:schemeClr val="accent1">
                              <a:lumMod val="50000"/>
                            </a:schemeClr>
                          </a:solidFill>
                        </a:rPr>
                        <a:t>18.978</a:t>
                      </a:r>
                    </a:p>
                  </a:txBody>
                  <a:tcPr/>
                </a:tc>
                <a:extLst>
                  <a:ext uri="{0D108BD9-81ED-4DB2-BD59-A6C34878D82A}">
                    <a16:rowId xmlns:a16="http://schemas.microsoft.com/office/drawing/2014/main" val="2605172988"/>
                  </a:ext>
                </a:extLst>
              </a:tr>
              <a:tr h="370840">
                <a:tc>
                  <a:txBody>
                    <a:bodyPr/>
                    <a:lstStyle/>
                    <a:p>
                      <a:pPr algn="ctr"/>
                      <a:r>
                        <a:rPr lang="en-GB" dirty="0">
                          <a:solidFill>
                            <a:schemeClr val="accent1">
                              <a:lumMod val="50000"/>
                            </a:schemeClr>
                          </a:solidFill>
                        </a:rPr>
                        <a:t>3 South West</a:t>
                      </a:r>
                    </a:p>
                  </a:txBody>
                  <a:tcPr/>
                </a:tc>
                <a:tc>
                  <a:txBody>
                    <a:bodyPr/>
                    <a:lstStyle/>
                    <a:p>
                      <a:pPr algn="ctr"/>
                      <a:r>
                        <a:rPr lang="en-GB" dirty="0">
                          <a:solidFill>
                            <a:schemeClr val="accent1">
                              <a:lumMod val="50000"/>
                            </a:schemeClr>
                          </a:solidFill>
                        </a:rPr>
                        <a:t>9</a:t>
                      </a:r>
                    </a:p>
                  </a:txBody>
                  <a:tcPr/>
                </a:tc>
                <a:tc>
                  <a:txBody>
                    <a:bodyPr/>
                    <a:lstStyle/>
                    <a:p>
                      <a:pPr algn="ctr"/>
                      <a:r>
                        <a:rPr lang="en-GB" dirty="0">
                          <a:solidFill>
                            <a:schemeClr val="accent1">
                              <a:lumMod val="50000"/>
                            </a:schemeClr>
                          </a:solidFill>
                        </a:rPr>
                        <a:t>14.629</a:t>
                      </a:r>
                    </a:p>
                  </a:txBody>
                  <a:tcPr/>
                </a:tc>
                <a:extLst>
                  <a:ext uri="{0D108BD9-81ED-4DB2-BD59-A6C34878D82A}">
                    <a16:rowId xmlns:a16="http://schemas.microsoft.com/office/drawing/2014/main" val="2991345650"/>
                  </a:ext>
                </a:extLst>
              </a:tr>
              <a:tr h="370840">
                <a:tc>
                  <a:txBody>
                    <a:bodyPr/>
                    <a:lstStyle/>
                    <a:p>
                      <a:pPr algn="ctr"/>
                      <a:r>
                        <a:rPr lang="en-GB" dirty="0">
                          <a:solidFill>
                            <a:schemeClr val="accent1">
                              <a:lumMod val="50000"/>
                            </a:schemeClr>
                          </a:solidFill>
                        </a:rPr>
                        <a:t>12-17 Unified Ireland</a:t>
                      </a:r>
                    </a:p>
                  </a:txBody>
                  <a:tcPr/>
                </a:tc>
                <a:tc>
                  <a:txBody>
                    <a:bodyPr/>
                    <a:lstStyle/>
                    <a:p>
                      <a:pPr algn="ctr"/>
                      <a:r>
                        <a:rPr lang="en-GB" dirty="0">
                          <a:solidFill>
                            <a:schemeClr val="accent1">
                              <a:lumMod val="50000"/>
                            </a:schemeClr>
                          </a:solidFill>
                        </a:rPr>
                        <a:t>9</a:t>
                      </a:r>
                    </a:p>
                  </a:txBody>
                  <a:tcPr/>
                </a:tc>
                <a:tc>
                  <a:txBody>
                    <a:bodyPr/>
                    <a:lstStyle/>
                    <a:p>
                      <a:pPr algn="ctr"/>
                      <a:r>
                        <a:rPr lang="en-GB" dirty="0">
                          <a:solidFill>
                            <a:schemeClr val="accent1">
                              <a:lumMod val="50000"/>
                            </a:schemeClr>
                          </a:solidFill>
                        </a:rPr>
                        <a:t>14.056</a:t>
                      </a:r>
                    </a:p>
                  </a:txBody>
                  <a:tcPr/>
                </a:tc>
                <a:extLst>
                  <a:ext uri="{0D108BD9-81ED-4DB2-BD59-A6C34878D82A}">
                    <a16:rowId xmlns:a16="http://schemas.microsoft.com/office/drawing/2014/main" val="418036043"/>
                  </a:ext>
                </a:extLst>
              </a:tr>
              <a:tr h="370840">
                <a:tc>
                  <a:txBody>
                    <a:bodyPr/>
                    <a:lstStyle/>
                    <a:p>
                      <a:pPr algn="ctr"/>
                      <a:r>
                        <a:rPr lang="en-GB" dirty="0">
                          <a:solidFill>
                            <a:schemeClr val="accent1">
                              <a:lumMod val="50000"/>
                            </a:schemeClr>
                          </a:solidFill>
                        </a:rPr>
                        <a:t>10 Wales</a:t>
                      </a:r>
                    </a:p>
                  </a:txBody>
                  <a:tcPr/>
                </a:tc>
                <a:tc>
                  <a:txBody>
                    <a:bodyPr/>
                    <a:lstStyle/>
                    <a:p>
                      <a:pPr algn="ctr"/>
                      <a:r>
                        <a:rPr lang="en-GB" dirty="0">
                          <a:solidFill>
                            <a:schemeClr val="accent1">
                              <a:lumMod val="50000"/>
                            </a:schemeClr>
                          </a:solidFill>
                        </a:rPr>
                        <a:t>4</a:t>
                      </a:r>
                    </a:p>
                  </a:txBody>
                  <a:tcPr/>
                </a:tc>
                <a:tc>
                  <a:txBody>
                    <a:bodyPr/>
                    <a:lstStyle/>
                    <a:p>
                      <a:pPr algn="ctr"/>
                      <a:r>
                        <a:rPr lang="en-GB" dirty="0">
                          <a:solidFill>
                            <a:schemeClr val="accent1">
                              <a:lumMod val="50000"/>
                            </a:schemeClr>
                          </a:solidFill>
                        </a:rPr>
                        <a:t>13.875</a:t>
                      </a:r>
                    </a:p>
                  </a:txBody>
                  <a:tcPr/>
                </a:tc>
                <a:extLst>
                  <a:ext uri="{0D108BD9-81ED-4DB2-BD59-A6C34878D82A}">
                    <a16:rowId xmlns:a16="http://schemas.microsoft.com/office/drawing/2014/main" val="3178376424"/>
                  </a:ext>
                </a:extLst>
              </a:tr>
              <a:tr h="370840">
                <a:tc>
                  <a:txBody>
                    <a:bodyPr/>
                    <a:lstStyle/>
                    <a:p>
                      <a:pPr algn="ctr"/>
                      <a:r>
                        <a:rPr lang="en-GB" dirty="0">
                          <a:solidFill>
                            <a:schemeClr val="accent1">
                              <a:lumMod val="50000"/>
                            </a:schemeClr>
                          </a:solidFill>
                        </a:rPr>
                        <a:t>9 North</a:t>
                      </a:r>
                    </a:p>
                  </a:txBody>
                  <a:tcPr/>
                </a:tc>
                <a:tc>
                  <a:txBody>
                    <a:bodyPr/>
                    <a:lstStyle/>
                    <a:p>
                      <a:pPr algn="ctr"/>
                      <a:r>
                        <a:rPr lang="en-GB" dirty="0">
                          <a:solidFill>
                            <a:schemeClr val="accent1">
                              <a:lumMod val="50000"/>
                            </a:schemeClr>
                          </a:solidFill>
                        </a:rPr>
                        <a:t>4</a:t>
                      </a:r>
                    </a:p>
                  </a:txBody>
                  <a:tcPr/>
                </a:tc>
                <a:tc>
                  <a:txBody>
                    <a:bodyPr/>
                    <a:lstStyle/>
                    <a:p>
                      <a:pPr algn="ctr"/>
                      <a:r>
                        <a:rPr lang="en-GB" dirty="0">
                          <a:solidFill>
                            <a:schemeClr val="accent1">
                              <a:lumMod val="50000"/>
                            </a:schemeClr>
                          </a:solidFill>
                        </a:rPr>
                        <a:t>13.354</a:t>
                      </a:r>
                    </a:p>
                  </a:txBody>
                  <a:tcPr/>
                </a:tc>
                <a:extLst>
                  <a:ext uri="{0D108BD9-81ED-4DB2-BD59-A6C34878D82A}">
                    <a16:rowId xmlns:a16="http://schemas.microsoft.com/office/drawing/2014/main" val="2467861761"/>
                  </a:ext>
                </a:extLst>
              </a:tr>
              <a:tr h="370840">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extLst>
                  <a:ext uri="{0D108BD9-81ED-4DB2-BD59-A6C34878D82A}">
                    <a16:rowId xmlns:a16="http://schemas.microsoft.com/office/drawing/2014/main" val="4091000100"/>
                  </a:ext>
                </a:extLst>
              </a:tr>
              <a:tr h="370840">
                <a:tc>
                  <a:txBody>
                    <a:bodyPr/>
                    <a:lstStyle/>
                    <a:p>
                      <a:pPr algn="ctr"/>
                      <a:r>
                        <a:rPr lang="en-GB" dirty="0">
                          <a:solidFill>
                            <a:schemeClr val="accent1">
                              <a:lumMod val="50000"/>
                            </a:schemeClr>
                          </a:solidFill>
                        </a:rPr>
                        <a:t>5 East Midlands</a:t>
                      </a:r>
                    </a:p>
                  </a:txBody>
                  <a:tcPr/>
                </a:tc>
                <a:tc>
                  <a:txBody>
                    <a:bodyPr/>
                    <a:lstStyle/>
                    <a:p>
                      <a:pPr algn="ctr"/>
                      <a:r>
                        <a:rPr lang="en-GB" dirty="0">
                          <a:solidFill>
                            <a:schemeClr val="accent1">
                              <a:lumMod val="50000"/>
                            </a:schemeClr>
                          </a:solidFill>
                        </a:rPr>
                        <a:t>8</a:t>
                      </a:r>
                    </a:p>
                  </a:txBody>
                  <a:tcPr/>
                </a:tc>
                <a:tc>
                  <a:txBody>
                    <a:bodyPr/>
                    <a:lstStyle/>
                    <a:p>
                      <a:pPr algn="ctr"/>
                      <a:r>
                        <a:rPr lang="en-GB" dirty="0">
                          <a:solidFill>
                            <a:schemeClr val="accent1">
                              <a:lumMod val="50000"/>
                            </a:schemeClr>
                          </a:solidFill>
                        </a:rPr>
                        <a:t>12.098</a:t>
                      </a:r>
                    </a:p>
                  </a:txBody>
                  <a:tcPr/>
                </a:tc>
                <a:extLst>
                  <a:ext uri="{0D108BD9-81ED-4DB2-BD59-A6C34878D82A}">
                    <a16:rowId xmlns:a16="http://schemas.microsoft.com/office/drawing/2014/main" val="1682202462"/>
                  </a:ext>
                </a:extLst>
              </a:tr>
              <a:tr h="370840">
                <a:tc>
                  <a:txBody>
                    <a:bodyPr/>
                    <a:lstStyle/>
                    <a:p>
                      <a:pPr algn="ctr"/>
                      <a:r>
                        <a:rPr lang="en-GB" dirty="0">
                          <a:solidFill>
                            <a:schemeClr val="accent1">
                              <a:lumMod val="50000"/>
                            </a:schemeClr>
                          </a:solidFill>
                        </a:rPr>
                        <a:t>5-6 Unified Midlands</a:t>
                      </a:r>
                    </a:p>
                  </a:txBody>
                  <a:tcPr/>
                </a:tc>
                <a:tc>
                  <a:txBody>
                    <a:bodyPr/>
                    <a:lstStyle/>
                    <a:p>
                      <a:pPr algn="ctr"/>
                      <a:r>
                        <a:rPr lang="en-GB" dirty="0">
                          <a:solidFill>
                            <a:schemeClr val="accent1">
                              <a:lumMod val="50000"/>
                            </a:schemeClr>
                          </a:solidFill>
                        </a:rPr>
                        <a:t>11</a:t>
                      </a:r>
                    </a:p>
                  </a:txBody>
                  <a:tcPr/>
                </a:tc>
                <a:tc>
                  <a:txBody>
                    <a:bodyPr/>
                    <a:lstStyle/>
                    <a:p>
                      <a:pPr algn="ctr"/>
                      <a:r>
                        <a:rPr lang="en-GB" dirty="0">
                          <a:solidFill>
                            <a:schemeClr val="accent1">
                              <a:lumMod val="50000"/>
                            </a:schemeClr>
                          </a:solidFill>
                        </a:rPr>
                        <a:t>11.736</a:t>
                      </a:r>
                    </a:p>
                  </a:txBody>
                  <a:tcPr/>
                </a:tc>
                <a:extLst>
                  <a:ext uri="{0D108BD9-81ED-4DB2-BD59-A6C34878D82A}">
                    <a16:rowId xmlns:a16="http://schemas.microsoft.com/office/drawing/2014/main" val="3163288701"/>
                  </a:ext>
                </a:extLst>
              </a:tr>
              <a:tr h="370840">
                <a:tc>
                  <a:txBody>
                    <a:bodyPr/>
                    <a:lstStyle/>
                    <a:p>
                      <a:pPr algn="ctr"/>
                      <a:r>
                        <a:rPr lang="en-GB" dirty="0">
                          <a:solidFill>
                            <a:schemeClr val="accent1">
                              <a:lumMod val="50000"/>
                            </a:schemeClr>
                          </a:solidFill>
                        </a:rPr>
                        <a:t>6 West Midlands</a:t>
                      </a:r>
                    </a:p>
                  </a:txBody>
                  <a:tcPr/>
                </a:tc>
                <a:tc>
                  <a:txBody>
                    <a:bodyPr/>
                    <a:lstStyle/>
                    <a:p>
                      <a:pPr algn="ctr"/>
                      <a:r>
                        <a:rPr lang="en-GB" dirty="0">
                          <a:solidFill>
                            <a:schemeClr val="accent1">
                              <a:lumMod val="50000"/>
                            </a:schemeClr>
                          </a:solidFill>
                        </a:rPr>
                        <a:t>3</a:t>
                      </a:r>
                    </a:p>
                  </a:txBody>
                  <a:tcPr/>
                </a:tc>
                <a:tc>
                  <a:txBody>
                    <a:bodyPr/>
                    <a:lstStyle/>
                    <a:p>
                      <a:pPr algn="ctr"/>
                      <a:r>
                        <a:rPr lang="en-GB" dirty="0">
                          <a:solidFill>
                            <a:schemeClr val="accent1">
                              <a:lumMod val="50000"/>
                            </a:schemeClr>
                          </a:solidFill>
                        </a:rPr>
                        <a:t>10.411</a:t>
                      </a:r>
                    </a:p>
                  </a:txBody>
                  <a:tcPr/>
                </a:tc>
                <a:extLst>
                  <a:ext uri="{0D108BD9-81ED-4DB2-BD59-A6C34878D82A}">
                    <a16:rowId xmlns:a16="http://schemas.microsoft.com/office/drawing/2014/main" val="493749989"/>
                  </a:ext>
                </a:extLst>
              </a:tr>
              <a:tr h="370840">
                <a:tc>
                  <a:txBody>
                    <a:bodyPr/>
                    <a:lstStyle/>
                    <a:p>
                      <a:pPr algn="ctr"/>
                      <a:r>
                        <a:rPr lang="en-GB" dirty="0">
                          <a:solidFill>
                            <a:schemeClr val="accent1">
                              <a:lumMod val="50000"/>
                            </a:schemeClr>
                          </a:solidFill>
                        </a:rPr>
                        <a:t>11 Scotland</a:t>
                      </a:r>
                    </a:p>
                  </a:txBody>
                  <a:tcPr/>
                </a:tc>
                <a:tc>
                  <a:txBody>
                    <a:bodyPr/>
                    <a:lstStyle/>
                    <a:p>
                      <a:pPr algn="ctr"/>
                      <a:r>
                        <a:rPr lang="en-GB" dirty="0">
                          <a:solidFill>
                            <a:schemeClr val="accent1">
                              <a:lumMod val="50000"/>
                            </a:schemeClr>
                          </a:solidFill>
                        </a:rPr>
                        <a:t>4</a:t>
                      </a:r>
                    </a:p>
                  </a:txBody>
                  <a:tcPr/>
                </a:tc>
                <a:tc>
                  <a:txBody>
                    <a:bodyPr/>
                    <a:lstStyle/>
                    <a:p>
                      <a:pPr algn="ctr"/>
                      <a:r>
                        <a:rPr lang="en-GB" dirty="0">
                          <a:solidFill>
                            <a:schemeClr val="accent1">
                              <a:lumMod val="50000"/>
                            </a:schemeClr>
                          </a:solidFill>
                        </a:rPr>
                        <a:t>9.806</a:t>
                      </a:r>
                    </a:p>
                  </a:txBody>
                  <a:tcPr/>
                </a:tc>
                <a:extLst>
                  <a:ext uri="{0D108BD9-81ED-4DB2-BD59-A6C34878D82A}">
                    <a16:rowId xmlns:a16="http://schemas.microsoft.com/office/drawing/2014/main" val="2438297356"/>
                  </a:ext>
                </a:extLst>
              </a:tr>
              <a:tr h="370840">
                <a:tc>
                  <a:txBody>
                    <a:bodyPr/>
                    <a:lstStyle/>
                    <a:p>
                      <a:pPr algn="ctr"/>
                      <a:r>
                        <a:rPr lang="en-GB" b="1" dirty="0">
                          <a:solidFill>
                            <a:schemeClr val="accent1">
                              <a:lumMod val="50000"/>
                            </a:schemeClr>
                          </a:solidFill>
                        </a:rPr>
                        <a:t>1 Greater London</a:t>
                      </a:r>
                    </a:p>
                  </a:txBody>
                  <a:tcPr/>
                </a:tc>
                <a:tc>
                  <a:txBody>
                    <a:bodyPr/>
                    <a:lstStyle/>
                    <a:p>
                      <a:pPr algn="ctr"/>
                      <a:r>
                        <a:rPr lang="en-GB" b="1" dirty="0">
                          <a:solidFill>
                            <a:schemeClr val="accent1">
                              <a:lumMod val="50000"/>
                            </a:schemeClr>
                          </a:solidFill>
                        </a:rPr>
                        <a:t>3</a:t>
                      </a:r>
                    </a:p>
                  </a:txBody>
                  <a:tcPr/>
                </a:tc>
                <a:tc>
                  <a:txBody>
                    <a:bodyPr/>
                    <a:lstStyle/>
                    <a:p>
                      <a:pPr algn="ctr"/>
                      <a:r>
                        <a:rPr lang="en-GB" b="1" dirty="0">
                          <a:solidFill>
                            <a:schemeClr val="accent1">
                              <a:lumMod val="50000"/>
                            </a:schemeClr>
                          </a:solidFill>
                        </a:rPr>
                        <a:t>7.299</a:t>
                      </a:r>
                    </a:p>
                  </a:txBody>
                  <a:tcPr/>
                </a:tc>
                <a:extLst>
                  <a:ext uri="{0D108BD9-81ED-4DB2-BD59-A6C34878D82A}">
                    <a16:rowId xmlns:a16="http://schemas.microsoft.com/office/drawing/2014/main" val="3240436031"/>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7" y="230748"/>
            <a:ext cx="8041021" cy="646331"/>
          </a:xfrm>
          <a:prstGeom prst="rect">
            <a:avLst/>
          </a:prstGeom>
          <a:noFill/>
        </p:spPr>
        <p:txBody>
          <a:bodyPr wrap="square" rtlCol="0">
            <a:spAutoFit/>
          </a:bodyPr>
          <a:lstStyle/>
          <a:p>
            <a:pPr algn="ctr"/>
            <a:r>
              <a:rPr lang="en-GB" sz="3600" dirty="0">
                <a:solidFill>
                  <a:schemeClr val="accent1">
                    <a:lumMod val="75000"/>
                  </a:schemeClr>
                </a:solidFill>
              </a:rPr>
              <a:t>01/A FOOD SUPERSTORE FRIDAY</a:t>
            </a:r>
          </a:p>
        </p:txBody>
      </p:sp>
      <p:sp>
        <p:nvSpPr>
          <p:cNvPr id="8" name="TextBox 7">
            <a:extLst>
              <a:ext uri="{FF2B5EF4-FFF2-40B4-BE49-F238E27FC236}">
                <a16:creationId xmlns:a16="http://schemas.microsoft.com/office/drawing/2014/main" id="{7AA48EFE-31EE-4281-9946-2FB4D9608A3F}"/>
              </a:ext>
            </a:extLst>
          </p:cNvPr>
          <p:cNvSpPr txBox="1"/>
          <p:nvPr/>
        </p:nvSpPr>
        <p:spPr>
          <a:xfrm>
            <a:off x="890337" y="5980921"/>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100m²</a:t>
            </a:r>
          </a:p>
        </p:txBody>
      </p:sp>
    </p:spTree>
    <p:extLst>
      <p:ext uri="{BB962C8B-B14F-4D97-AF65-F5344CB8AC3E}">
        <p14:creationId xmlns:p14="http://schemas.microsoft.com/office/powerpoint/2010/main" val="21776352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4211085051"/>
              </p:ext>
            </p:extLst>
          </p:nvPr>
        </p:nvGraphicFramePr>
        <p:xfrm>
          <a:off x="803359" y="2131060"/>
          <a:ext cx="8127999" cy="25958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(59)</a:t>
                      </a:r>
                    </a:p>
                  </a:txBody>
                  <a:tcPr/>
                </a:tc>
                <a:tc>
                  <a:txBody>
                    <a:bodyPr/>
                    <a:lstStyle/>
                    <a:p>
                      <a:pPr algn="ctr"/>
                      <a:r>
                        <a:rPr lang="en-GB" dirty="0"/>
                        <a:t>Trips Totals (146.938)</a:t>
                      </a:r>
                    </a:p>
                  </a:txBody>
                  <a:tcPr/>
                </a:tc>
                <a:extLst>
                  <a:ext uri="{0D108BD9-81ED-4DB2-BD59-A6C34878D82A}">
                    <a16:rowId xmlns:a16="http://schemas.microsoft.com/office/drawing/2014/main" val="1303612232"/>
                  </a:ext>
                </a:extLst>
              </a:tr>
              <a:tr h="370840">
                <a:tc>
                  <a:txBody>
                    <a:bodyPr/>
                    <a:lstStyle/>
                    <a:p>
                      <a:pPr algn="ctr"/>
                      <a:r>
                        <a:rPr lang="en-GB" b="1" dirty="0">
                          <a:solidFill>
                            <a:schemeClr val="accent1">
                              <a:lumMod val="50000"/>
                            </a:schemeClr>
                          </a:solidFill>
                        </a:rPr>
                        <a:t>3 South West</a:t>
                      </a:r>
                    </a:p>
                  </a:txBody>
                  <a:tcPr/>
                </a:tc>
                <a:tc>
                  <a:txBody>
                    <a:bodyPr/>
                    <a:lstStyle/>
                    <a:p>
                      <a:pPr algn="ctr"/>
                      <a:r>
                        <a:rPr lang="en-GB" b="1" dirty="0">
                          <a:solidFill>
                            <a:schemeClr val="accent1">
                              <a:lumMod val="50000"/>
                            </a:schemeClr>
                          </a:solidFill>
                        </a:rPr>
                        <a:t>9</a:t>
                      </a:r>
                    </a:p>
                  </a:txBody>
                  <a:tcPr/>
                </a:tc>
                <a:tc>
                  <a:txBody>
                    <a:bodyPr/>
                    <a:lstStyle/>
                    <a:p>
                      <a:pPr algn="ctr"/>
                      <a:r>
                        <a:rPr lang="en-GB" b="1" dirty="0">
                          <a:solidFill>
                            <a:schemeClr val="accent1">
                              <a:lumMod val="50000"/>
                            </a:schemeClr>
                          </a:solidFill>
                        </a:rPr>
                        <a:t>187.741</a:t>
                      </a:r>
                    </a:p>
                  </a:txBody>
                  <a:tcPr/>
                </a:tc>
                <a:extLst>
                  <a:ext uri="{0D108BD9-81ED-4DB2-BD59-A6C34878D82A}">
                    <a16:rowId xmlns:a16="http://schemas.microsoft.com/office/drawing/2014/main" val="2605172988"/>
                  </a:ext>
                </a:extLst>
              </a:tr>
              <a:tr h="370840">
                <a:tc>
                  <a:txBody>
                    <a:bodyPr/>
                    <a:lstStyle/>
                    <a:p>
                      <a:pPr algn="ctr"/>
                      <a:r>
                        <a:rPr lang="en-GB" dirty="0">
                          <a:solidFill>
                            <a:schemeClr val="accent1">
                              <a:lumMod val="50000"/>
                            </a:schemeClr>
                          </a:solidFill>
                        </a:rPr>
                        <a:t>12-17 Unified Ireland</a:t>
                      </a:r>
                    </a:p>
                  </a:txBody>
                  <a:tcPr/>
                </a:tc>
                <a:tc>
                  <a:txBody>
                    <a:bodyPr/>
                    <a:lstStyle/>
                    <a:p>
                      <a:pPr algn="ctr"/>
                      <a:r>
                        <a:rPr lang="en-GB" dirty="0">
                          <a:solidFill>
                            <a:schemeClr val="accent1">
                              <a:lumMod val="50000"/>
                            </a:schemeClr>
                          </a:solidFill>
                        </a:rPr>
                        <a:t>9</a:t>
                      </a:r>
                    </a:p>
                  </a:txBody>
                  <a:tcPr/>
                </a:tc>
                <a:tc>
                  <a:txBody>
                    <a:bodyPr/>
                    <a:lstStyle/>
                    <a:p>
                      <a:pPr algn="ctr"/>
                      <a:r>
                        <a:rPr lang="en-GB" dirty="0">
                          <a:solidFill>
                            <a:schemeClr val="accent1">
                              <a:lumMod val="50000"/>
                            </a:schemeClr>
                          </a:solidFill>
                        </a:rPr>
                        <a:t>157.722</a:t>
                      </a:r>
                    </a:p>
                  </a:txBody>
                  <a:tcPr/>
                </a:tc>
                <a:extLst>
                  <a:ext uri="{0D108BD9-81ED-4DB2-BD59-A6C34878D82A}">
                    <a16:rowId xmlns:a16="http://schemas.microsoft.com/office/drawing/2014/main" val="2991345650"/>
                  </a:ext>
                </a:extLst>
              </a:tr>
              <a:tr h="370840">
                <a:tc>
                  <a:txBody>
                    <a:bodyPr/>
                    <a:lstStyle/>
                    <a:p>
                      <a:pPr algn="ctr"/>
                      <a:r>
                        <a:rPr lang="en-GB" dirty="0">
                          <a:solidFill>
                            <a:schemeClr val="accent1">
                              <a:lumMod val="50000"/>
                            </a:schemeClr>
                          </a:solidFill>
                        </a:rPr>
                        <a:t>2 South East</a:t>
                      </a:r>
                    </a:p>
                  </a:txBody>
                  <a:tcPr/>
                </a:tc>
                <a:tc>
                  <a:txBody>
                    <a:bodyPr/>
                    <a:lstStyle/>
                    <a:p>
                      <a:pPr algn="ctr"/>
                      <a:r>
                        <a:rPr lang="en-GB" dirty="0">
                          <a:solidFill>
                            <a:schemeClr val="accent1">
                              <a:lumMod val="50000"/>
                            </a:schemeClr>
                          </a:solidFill>
                        </a:rPr>
                        <a:t>8</a:t>
                      </a:r>
                    </a:p>
                  </a:txBody>
                  <a:tcPr/>
                </a:tc>
                <a:tc>
                  <a:txBody>
                    <a:bodyPr/>
                    <a:lstStyle/>
                    <a:p>
                      <a:pPr algn="ctr"/>
                      <a:r>
                        <a:rPr lang="en-GB" dirty="0">
                          <a:solidFill>
                            <a:schemeClr val="accent1">
                              <a:lumMod val="50000"/>
                            </a:schemeClr>
                          </a:solidFill>
                        </a:rPr>
                        <a:t>154.470</a:t>
                      </a:r>
                    </a:p>
                  </a:txBody>
                  <a:tcPr/>
                </a:tc>
                <a:extLst>
                  <a:ext uri="{0D108BD9-81ED-4DB2-BD59-A6C34878D82A}">
                    <a16:rowId xmlns:a16="http://schemas.microsoft.com/office/drawing/2014/main" val="418036043"/>
                  </a:ext>
                </a:extLst>
              </a:tr>
              <a:tr h="370840">
                <a:tc>
                  <a:txBody>
                    <a:bodyPr/>
                    <a:lstStyle/>
                    <a:p>
                      <a:pPr algn="ctr"/>
                      <a:r>
                        <a:rPr lang="en-GB" dirty="0">
                          <a:solidFill>
                            <a:schemeClr val="accent1">
                              <a:lumMod val="50000"/>
                            </a:schemeClr>
                          </a:solidFill>
                        </a:rPr>
                        <a:t>7-9 Unified North</a:t>
                      </a:r>
                    </a:p>
                  </a:txBody>
                  <a:tcPr/>
                </a:tc>
                <a:tc>
                  <a:txBody>
                    <a:bodyPr/>
                    <a:lstStyle/>
                    <a:p>
                      <a:pPr algn="ctr"/>
                      <a:r>
                        <a:rPr lang="en-GB" dirty="0">
                          <a:solidFill>
                            <a:schemeClr val="accent1">
                              <a:lumMod val="50000"/>
                            </a:schemeClr>
                          </a:solidFill>
                        </a:rPr>
                        <a:t>7</a:t>
                      </a:r>
                    </a:p>
                  </a:txBody>
                  <a:tcPr/>
                </a:tc>
                <a:tc>
                  <a:txBody>
                    <a:bodyPr/>
                    <a:lstStyle/>
                    <a:p>
                      <a:pPr algn="ctr"/>
                      <a:r>
                        <a:rPr lang="en-GB" dirty="0">
                          <a:solidFill>
                            <a:schemeClr val="accent1">
                              <a:lumMod val="50000"/>
                            </a:schemeClr>
                          </a:solidFill>
                        </a:rPr>
                        <a:t>139.858</a:t>
                      </a:r>
                    </a:p>
                  </a:txBody>
                  <a:tcPr/>
                </a:tc>
                <a:extLst>
                  <a:ext uri="{0D108BD9-81ED-4DB2-BD59-A6C34878D82A}">
                    <a16:rowId xmlns:a16="http://schemas.microsoft.com/office/drawing/2014/main" val="3178376424"/>
                  </a:ext>
                </a:extLst>
              </a:tr>
              <a:tr h="370840">
                <a:tc>
                  <a:txBody>
                    <a:bodyPr/>
                    <a:lstStyle/>
                    <a:p>
                      <a:pPr algn="ctr"/>
                      <a:r>
                        <a:rPr lang="en-GB" dirty="0">
                          <a:solidFill>
                            <a:schemeClr val="accent1">
                              <a:lumMod val="50000"/>
                            </a:schemeClr>
                          </a:solidFill>
                        </a:rPr>
                        <a:t>5-6 Unified Midlands</a:t>
                      </a:r>
                    </a:p>
                  </a:txBody>
                  <a:tcPr/>
                </a:tc>
                <a:tc>
                  <a:txBody>
                    <a:bodyPr/>
                    <a:lstStyle/>
                    <a:p>
                      <a:pPr algn="ctr"/>
                      <a:r>
                        <a:rPr lang="en-GB" dirty="0">
                          <a:solidFill>
                            <a:schemeClr val="accent1">
                              <a:lumMod val="50000"/>
                            </a:schemeClr>
                          </a:solidFill>
                        </a:rPr>
                        <a:t>11</a:t>
                      </a:r>
                    </a:p>
                  </a:txBody>
                  <a:tcPr/>
                </a:tc>
                <a:tc>
                  <a:txBody>
                    <a:bodyPr/>
                    <a:lstStyle/>
                    <a:p>
                      <a:pPr algn="ctr"/>
                      <a:r>
                        <a:rPr lang="en-GB" dirty="0">
                          <a:solidFill>
                            <a:schemeClr val="accent1">
                              <a:lumMod val="50000"/>
                            </a:schemeClr>
                          </a:solidFill>
                        </a:rPr>
                        <a:t>134.661</a:t>
                      </a:r>
                    </a:p>
                  </a:txBody>
                  <a:tcPr/>
                </a:tc>
                <a:extLst>
                  <a:ext uri="{0D108BD9-81ED-4DB2-BD59-A6C34878D82A}">
                    <a16:rowId xmlns:a16="http://schemas.microsoft.com/office/drawing/2014/main" val="2467861761"/>
                  </a:ext>
                </a:extLst>
              </a:tr>
              <a:tr h="370840">
                <a:tc>
                  <a:txBody>
                    <a:bodyPr/>
                    <a:lstStyle/>
                    <a:p>
                      <a:pPr algn="ctr"/>
                      <a:r>
                        <a:rPr lang="en-GB" b="1" dirty="0">
                          <a:solidFill>
                            <a:schemeClr val="accent1">
                              <a:lumMod val="50000"/>
                            </a:schemeClr>
                          </a:solidFill>
                        </a:rPr>
                        <a:t>1 Greater London</a:t>
                      </a:r>
                    </a:p>
                  </a:txBody>
                  <a:tcPr/>
                </a:tc>
                <a:tc>
                  <a:txBody>
                    <a:bodyPr/>
                    <a:lstStyle/>
                    <a:p>
                      <a:pPr algn="ctr"/>
                      <a:r>
                        <a:rPr lang="en-GB" b="1" dirty="0">
                          <a:solidFill>
                            <a:schemeClr val="accent1">
                              <a:lumMod val="50000"/>
                            </a:schemeClr>
                          </a:solidFill>
                        </a:rPr>
                        <a:t>3</a:t>
                      </a:r>
                    </a:p>
                  </a:txBody>
                  <a:tcPr/>
                </a:tc>
                <a:tc>
                  <a:txBody>
                    <a:bodyPr/>
                    <a:lstStyle/>
                    <a:p>
                      <a:pPr algn="ctr"/>
                      <a:r>
                        <a:rPr lang="en-GB" b="1" dirty="0">
                          <a:solidFill>
                            <a:schemeClr val="accent1">
                              <a:lumMod val="50000"/>
                            </a:schemeClr>
                          </a:solidFill>
                        </a:rPr>
                        <a:t>77.657</a:t>
                      </a:r>
                    </a:p>
                  </a:txBody>
                  <a:tcPr/>
                </a:tc>
                <a:extLst>
                  <a:ext uri="{0D108BD9-81ED-4DB2-BD59-A6C34878D82A}">
                    <a16:rowId xmlns:a16="http://schemas.microsoft.com/office/drawing/2014/main" val="4091000100"/>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6" y="765576"/>
            <a:ext cx="8041021" cy="646331"/>
          </a:xfrm>
          <a:prstGeom prst="rect">
            <a:avLst/>
          </a:prstGeom>
          <a:noFill/>
        </p:spPr>
        <p:txBody>
          <a:bodyPr wrap="square" rtlCol="0">
            <a:spAutoFit/>
          </a:bodyPr>
          <a:lstStyle/>
          <a:p>
            <a:pPr algn="ctr"/>
            <a:r>
              <a:rPr lang="en-GB" sz="3600" dirty="0">
                <a:solidFill>
                  <a:schemeClr val="accent1">
                    <a:lumMod val="75000"/>
                  </a:schemeClr>
                </a:solidFill>
              </a:rPr>
              <a:t>01/A FOOD SUPERSTORE FRIDAY</a:t>
            </a:r>
          </a:p>
        </p:txBody>
      </p:sp>
      <p:sp>
        <p:nvSpPr>
          <p:cNvPr id="8" name="TextBox 7">
            <a:extLst>
              <a:ext uri="{FF2B5EF4-FFF2-40B4-BE49-F238E27FC236}">
                <a16:creationId xmlns:a16="http://schemas.microsoft.com/office/drawing/2014/main" id="{7AA48EFE-31EE-4281-9946-2FB4D9608A3F}"/>
              </a:ext>
            </a:extLst>
          </p:cNvPr>
          <p:cNvSpPr txBox="1"/>
          <p:nvPr/>
        </p:nvSpPr>
        <p:spPr>
          <a:xfrm>
            <a:off x="846847" y="5446093"/>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100m²</a:t>
            </a:r>
          </a:p>
        </p:txBody>
      </p:sp>
    </p:spTree>
    <p:extLst>
      <p:ext uri="{BB962C8B-B14F-4D97-AF65-F5344CB8AC3E}">
        <p14:creationId xmlns:p14="http://schemas.microsoft.com/office/powerpoint/2010/main" val="397698193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440007669"/>
              </p:ext>
            </p:extLst>
          </p:nvPr>
        </p:nvGraphicFramePr>
        <p:xfrm>
          <a:off x="803359" y="1203960"/>
          <a:ext cx="8127999" cy="44500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(59)</a:t>
                      </a:r>
                    </a:p>
                  </a:txBody>
                  <a:tcPr/>
                </a:tc>
                <a:tc>
                  <a:txBody>
                    <a:bodyPr/>
                    <a:lstStyle/>
                    <a:p>
                      <a:pPr algn="ctr"/>
                      <a:r>
                        <a:rPr lang="en-GB" dirty="0"/>
                        <a:t>Trips Totals (146.938)</a:t>
                      </a:r>
                    </a:p>
                  </a:txBody>
                  <a:tcPr/>
                </a:tc>
                <a:extLst>
                  <a:ext uri="{0D108BD9-81ED-4DB2-BD59-A6C34878D82A}">
                    <a16:rowId xmlns:a16="http://schemas.microsoft.com/office/drawing/2014/main" val="1303612232"/>
                  </a:ext>
                </a:extLst>
              </a:tr>
              <a:tr h="370840">
                <a:tc>
                  <a:txBody>
                    <a:bodyPr/>
                    <a:lstStyle/>
                    <a:p>
                      <a:pPr algn="ctr"/>
                      <a:r>
                        <a:rPr lang="en-GB" b="1" dirty="0">
                          <a:solidFill>
                            <a:schemeClr val="accent1">
                              <a:lumMod val="50000"/>
                            </a:schemeClr>
                          </a:solidFill>
                        </a:rPr>
                        <a:t>17 Ulster Northern Ireland</a:t>
                      </a:r>
                    </a:p>
                  </a:txBody>
                  <a:tcPr/>
                </a:tc>
                <a:tc>
                  <a:txBody>
                    <a:bodyPr/>
                    <a:lstStyle/>
                    <a:p>
                      <a:pPr algn="ctr"/>
                      <a:r>
                        <a:rPr lang="en-GB" b="1" dirty="0">
                          <a:solidFill>
                            <a:schemeClr val="accent1">
                              <a:lumMod val="50000"/>
                            </a:schemeClr>
                          </a:solidFill>
                        </a:rPr>
                        <a:t>6</a:t>
                      </a:r>
                    </a:p>
                  </a:txBody>
                  <a:tcPr/>
                </a:tc>
                <a:tc>
                  <a:txBody>
                    <a:bodyPr/>
                    <a:lstStyle/>
                    <a:p>
                      <a:pPr algn="ctr"/>
                      <a:r>
                        <a:rPr lang="en-GB" b="1" dirty="0">
                          <a:solidFill>
                            <a:schemeClr val="accent1">
                              <a:lumMod val="50000"/>
                            </a:schemeClr>
                          </a:solidFill>
                        </a:rPr>
                        <a:t>201.851</a:t>
                      </a:r>
                    </a:p>
                  </a:txBody>
                  <a:tcPr/>
                </a:tc>
                <a:extLst>
                  <a:ext uri="{0D108BD9-81ED-4DB2-BD59-A6C34878D82A}">
                    <a16:rowId xmlns:a16="http://schemas.microsoft.com/office/drawing/2014/main" val="2605172988"/>
                  </a:ext>
                </a:extLst>
              </a:tr>
              <a:tr h="370840">
                <a:tc>
                  <a:txBody>
                    <a:bodyPr/>
                    <a:lstStyle/>
                    <a:p>
                      <a:pPr algn="ctr"/>
                      <a:r>
                        <a:rPr lang="en-GB" b="1" dirty="0">
                          <a:solidFill>
                            <a:schemeClr val="accent1">
                              <a:lumMod val="50000"/>
                            </a:schemeClr>
                          </a:solidFill>
                        </a:rPr>
                        <a:t>3 South West</a:t>
                      </a:r>
                    </a:p>
                  </a:txBody>
                  <a:tcPr/>
                </a:tc>
                <a:tc>
                  <a:txBody>
                    <a:bodyPr/>
                    <a:lstStyle/>
                    <a:p>
                      <a:pPr algn="ctr"/>
                      <a:r>
                        <a:rPr lang="en-GB" b="1" dirty="0">
                          <a:solidFill>
                            <a:schemeClr val="accent1">
                              <a:lumMod val="50000"/>
                            </a:schemeClr>
                          </a:solidFill>
                        </a:rPr>
                        <a:t>9</a:t>
                      </a:r>
                    </a:p>
                  </a:txBody>
                  <a:tcPr/>
                </a:tc>
                <a:tc>
                  <a:txBody>
                    <a:bodyPr/>
                    <a:lstStyle/>
                    <a:p>
                      <a:pPr algn="ctr"/>
                      <a:r>
                        <a:rPr lang="en-GB" b="1" dirty="0">
                          <a:solidFill>
                            <a:schemeClr val="accent1">
                              <a:lumMod val="50000"/>
                            </a:schemeClr>
                          </a:solidFill>
                        </a:rPr>
                        <a:t>187.741</a:t>
                      </a:r>
                    </a:p>
                  </a:txBody>
                  <a:tcPr/>
                </a:tc>
                <a:extLst>
                  <a:ext uri="{0D108BD9-81ED-4DB2-BD59-A6C34878D82A}">
                    <a16:rowId xmlns:a16="http://schemas.microsoft.com/office/drawing/2014/main" val="2991345650"/>
                  </a:ext>
                </a:extLst>
              </a:tr>
              <a:tr h="370840">
                <a:tc>
                  <a:txBody>
                    <a:bodyPr/>
                    <a:lstStyle/>
                    <a:p>
                      <a:pPr algn="ctr"/>
                      <a:r>
                        <a:rPr lang="en-GB" dirty="0">
                          <a:solidFill>
                            <a:schemeClr val="accent1">
                              <a:lumMod val="50000"/>
                            </a:schemeClr>
                          </a:solidFill>
                        </a:rPr>
                        <a:t>12-17 Unified Ireland</a:t>
                      </a:r>
                    </a:p>
                  </a:txBody>
                  <a:tcPr/>
                </a:tc>
                <a:tc>
                  <a:txBody>
                    <a:bodyPr/>
                    <a:lstStyle/>
                    <a:p>
                      <a:pPr algn="ctr"/>
                      <a:r>
                        <a:rPr lang="en-GB" dirty="0">
                          <a:solidFill>
                            <a:schemeClr val="accent1">
                              <a:lumMod val="50000"/>
                            </a:schemeClr>
                          </a:solidFill>
                        </a:rPr>
                        <a:t>9</a:t>
                      </a:r>
                    </a:p>
                  </a:txBody>
                  <a:tcPr/>
                </a:tc>
                <a:tc>
                  <a:txBody>
                    <a:bodyPr/>
                    <a:lstStyle/>
                    <a:p>
                      <a:pPr algn="ctr"/>
                      <a:r>
                        <a:rPr lang="en-GB" dirty="0">
                          <a:solidFill>
                            <a:schemeClr val="accent1">
                              <a:lumMod val="50000"/>
                            </a:schemeClr>
                          </a:solidFill>
                        </a:rPr>
                        <a:t>157.722</a:t>
                      </a:r>
                    </a:p>
                  </a:txBody>
                  <a:tcPr/>
                </a:tc>
                <a:extLst>
                  <a:ext uri="{0D108BD9-81ED-4DB2-BD59-A6C34878D82A}">
                    <a16:rowId xmlns:a16="http://schemas.microsoft.com/office/drawing/2014/main" val="418036043"/>
                  </a:ext>
                </a:extLst>
              </a:tr>
              <a:tr h="370840">
                <a:tc>
                  <a:txBody>
                    <a:bodyPr/>
                    <a:lstStyle/>
                    <a:p>
                      <a:pPr algn="ctr"/>
                      <a:r>
                        <a:rPr lang="en-GB" dirty="0">
                          <a:solidFill>
                            <a:schemeClr val="accent1">
                              <a:lumMod val="50000"/>
                            </a:schemeClr>
                          </a:solidFill>
                        </a:rPr>
                        <a:t>2 South East</a:t>
                      </a:r>
                    </a:p>
                  </a:txBody>
                  <a:tcPr/>
                </a:tc>
                <a:tc>
                  <a:txBody>
                    <a:bodyPr/>
                    <a:lstStyle/>
                    <a:p>
                      <a:pPr algn="ctr"/>
                      <a:r>
                        <a:rPr lang="en-GB" dirty="0">
                          <a:solidFill>
                            <a:schemeClr val="accent1">
                              <a:lumMod val="50000"/>
                            </a:schemeClr>
                          </a:solidFill>
                        </a:rPr>
                        <a:t>8</a:t>
                      </a:r>
                    </a:p>
                  </a:txBody>
                  <a:tcPr/>
                </a:tc>
                <a:tc>
                  <a:txBody>
                    <a:bodyPr/>
                    <a:lstStyle/>
                    <a:p>
                      <a:pPr algn="ctr"/>
                      <a:r>
                        <a:rPr lang="en-GB" dirty="0">
                          <a:solidFill>
                            <a:schemeClr val="accent1">
                              <a:lumMod val="50000"/>
                            </a:schemeClr>
                          </a:solidFill>
                        </a:rPr>
                        <a:t>154.470</a:t>
                      </a:r>
                    </a:p>
                  </a:txBody>
                  <a:tcPr/>
                </a:tc>
                <a:extLst>
                  <a:ext uri="{0D108BD9-81ED-4DB2-BD59-A6C34878D82A}">
                    <a16:rowId xmlns:a16="http://schemas.microsoft.com/office/drawing/2014/main" val="3178376424"/>
                  </a:ext>
                </a:extLst>
              </a:tr>
              <a:tr h="370840">
                <a:tc>
                  <a:txBody>
                    <a:bodyPr/>
                    <a:lstStyle/>
                    <a:p>
                      <a:pPr algn="ctr"/>
                      <a:r>
                        <a:rPr lang="en-GB" dirty="0">
                          <a:solidFill>
                            <a:schemeClr val="accent1">
                              <a:lumMod val="50000"/>
                            </a:schemeClr>
                          </a:solidFill>
                        </a:rPr>
                        <a:t>9 North</a:t>
                      </a:r>
                    </a:p>
                  </a:txBody>
                  <a:tcPr/>
                </a:tc>
                <a:tc>
                  <a:txBody>
                    <a:bodyPr/>
                    <a:lstStyle/>
                    <a:p>
                      <a:pPr algn="ctr"/>
                      <a:r>
                        <a:rPr lang="en-GB" dirty="0">
                          <a:solidFill>
                            <a:schemeClr val="accent1">
                              <a:lumMod val="50000"/>
                            </a:schemeClr>
                          </a:solidFill>
                        </a:rPr>
                        <a:t>4</a:t>
                      </a:r>
                    </a:p>
                  </a:txBody>
                  <a:tcPr/>
                </a:tc>
                <a:tc>
                  <a:txBody>
                    <a:bodyPr/>
                    <a:lstStyle/>
                    <a:p>
                      <a:pPr algn="ctr"/>
                      <a:r>
                        <a:rPr lang="en-GB" dirty="0">
                          <a:solidFill>
                            <a:schemeClr val="accent1">
                              <a:lumMod val="50000"/>
                            </a:schemeClr>
                          </a:solidFill>
                        </a:rPr>
                        <a:t>147.112</a:t>
                      </a:r>
                    </a:p>
                  </a:txBody>
                  <a:tcPr/>
                </a:tc>
                <a:extLst>
                  <a:ext uri="{0D108BD9-81ED-4DB2-BD59-A6C34878D82A}">
                    <a16:rowId xmlns:a16="http://schemas.microsoft.com/office/drawing/2014/main" val="2467861761"/>
                  </a:ext>
                </a:extLst>
              </a:tr>
              <a:tr h="370840">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extLst>
                  <a:ext uri="{0D108BD9-81ED-4DB2-BD59-A6C34878D82A}">
                    <a16:rowId xmlns:a16="http://schemas.microsoft.com/office/drawing/2014/main" val="4091000100"/>
                  </a:ext>
                </a:extLst>
              </a:tr>
              <a:tr h="370840">
                <a:tc>
                  <a:txBody>
                    <a:bodyPr/>
                    <a:lstStyle/>
                    <a:p>
                      <a:pPr algn="ctr"/>
                      <a:r>
                        <a:rPr lang="en-GB" dirty="0">
                          <a:solidFill>
                            <a:schemeClr val="accent1">
                              <a:lumMod val="50000"/>
                            </a:schemeClr>
                          </a:solidFill>
                        </a:rPr>
                        <a:t>10 Wales</a:t>
                      </a:r>
                    </a:p>
                  </a:txBody>
                  <a:tcPr/>
                </a:tc>
                <a:tc>
                  <a:txBody>
                    <a:bodyPr/>
                    <a:lstStyle/>
                    <a:p>
                      <a:pPr algn="ctr"/>
                      <a:r>
                        <a:rPr lang="en-GB" dirty="0">
                          <a:solidFill>
                            <a:schemeClr val="accent1">
                              <a:lumMod val="50000"/>
                            </a:schemeClr>
                          </a:solidFill>
                        </a:rPr>
                        <a:t>4</a:t>
                      </a:r>
                    </a:p>
                  </a:txBody>
                  <a:tcPr/>
                </a:tc>
                <a:tc>
                  <a:txBody>
                    <a:bodyPr/>
                    <a:lstStyle/>
                    <a:p>
                      <a:pPr algn="ctr"/>
                      <a:r>
                        <a:rPr lang="en-GB" dirty="0">
                          <a:solidFill>
                            <a:schemeClr val="accent1">
                              <a:lumMod val="50000"/>
                            </a:schemeClr>
                          </a:solidFill>
                        </a:rPr>
                        <a:t>139.479</a:t>
                      </a:r>
                    </a:p>
                  </a:txBody>
                  <a:tcPr/>
                </a:tc>
                <a:extLst>
                  <a:ext uri="{0D108BD9-81ED-4DB2-BD59-A6C34878D82A}">
                    <a16:rowId xmlns:a16="http://schemas.microsoft.com/office/drawing/2014/main" val="1682202462"/>
                  </a:ext>
                </a:extLst>
              </a:tr>
              <a:tr h="370840">
                <a:tc>
                  <a:txBody>
                    <a:bodyPr/>
                    <a:lstStyle/>
                    <a:p>
                      <a:pPr algn="ctr"/>
                      <a:r>
                        <a:rPr lang="en-GB" dirty="0">
                          <a:solidFill>
                            <a:schemeClr val="accent1">
                              <a:lumMod val="50000"/>
                            </a:schemeClr>
                          </a:solidFill>
                        </a:rPr>
                        <a:t>5-6 Unified Midlands</a:t>
                      </a:r>
                    </a:p>
                  </a:txBody>
                  <a:tcPr/>
                </a:tc>
                <a:tc>
                  <a:txBody>
                    <a:bodyPr/>
                    <a:lstStyle/>
                    <a:p>
                      <a:pPr algn="ctr"/>
                      <a:r>
                        <a:rPr lang="en-GB" dirty="0">
                          <a:solidFill>
                            <a:schemeClr val="accent1">
                              <a:lumMod val="50000"/>
                            </a:schemeClr>
                          </a:solidFill>
                        </a:rPr>
                        <a:t>11</a:t>
                      </a:r>
                    </a:p>
                  </a:txBody>
                  <a:tcPr/>
                </a:tc>
                <a:tc>
                  <a:txBody>
                    <a:bodyPr/>
                    <a:lstStyle/>
                    <a:p>
                      <a:pPr algn="ctr"/>
                      <a:r>
                        <a:rPr lang="en-GB" dirty="0">
                          <a:solidFill>
                            <a:schemeClr val="accent1">
                              <a:lumMod val="50000"/>
                            </a:schemeClr>
                          </a:solidFill>
                        </a:rPr>
                        <a:t>134.661</a:t>
                      </a:r>
                    </a:p>
                  </a:txBody>
                  <a:tcPr/>
                </a:tc>
                <a:extLst>
                  <a:ext uri="{0D108BD9-81ED-4DB2-BD59-A6C34878D82A}">
                    <a16:rowId xmlns:a16="http://schemas.microsoft.com/office/drawing/2014/main" val="3163288701"/>
                  </a:ext>
                </a:extLst>
              </a:tr>
              <a:tr h="370840">
                <a:tc>
                  <a:txBody>
                    <a:bodyPr/>
                    <a:lstStyle/>
                    <a:p>
                      <a:pPr algn="ctr"/>
                      <a:r>
                        <a:rPr lang="en-GB" b="1" dirty="0">
                          <a:solidFill>
                            <a:schemeClr val="accent1">
                              <a:lumMod val="50000"/>
                            </a:schemeClr>
                          </a:solidFill>
                        </a:rPr>
                        <a:t>6 West Midlands</a:t>
                      </a:r>
                    </a:p>
                  </a:txBody>
                  <a:tcPr/>
                </a:tc>
                <a:tc>
                  <a:txBody>
                    <a:bodyPr/>
                    <a:lstStyle/>
                    <a:p>
                      <a:pPr algn="ctr"/>
                      <a:r>
                        <a:rPr lang="en-GB" b="1" dirty="0">
                          <a:solidFill>
                            <a:schemeClr val="accent1">
                              <a:lumMod val="50000"/>
                            </a:schemeClr>
                          </a:solidFill>
                        </a:rPr>
                        <a:t>3</a:t>
                      </a:r>
                    </a:p>
                  </a:txBody>
                  <a:tcPr/>
                </a:tc>
                <a:tc>
                  <a:txBody>
                    <a:bodyPr/>
                    <a:lstStyle/>
                    <a:p>
                      <a:pPr algn="ctr"/>
                      <a:r>
                        <a:rPr lang="en-GB" b="1" dirty="0">
                          <a:solidFill>
                            <a:schemeClr val="accent1">
                              <a:lumMod val="50000"/>
                            </a:schemeClr>
                          </a:solidFill>
                        </a:rPr>
                        <a:t>106.131</a:t>
                      </a:r>
                    </a:p>
                  </a:txBody>
                  <a:tcPr/>
                </a:tc>
                <a:extLst>
                  <a:ext uri="{0D108BD9-81ED-4DB2-BD59-A6C34878D82A}">
                    <a16:rowId xmlns:a16="http://schemas.microsoft.com/office/drawing/2014/main" val="493749989"/>
                  </a:ext>
                </a:extLst>
              </a:tr>
              <a:tr h="370840">
                <a:tc>
                  <a:txBody>
                    <a:bodyPr/>
                    <a:lstStyle/>
                    <a:p>
                      <a:pPr algn="ctr"/>
                      <a:r>
                        <a:rPr lang="en-GB" b="1" dirty="0">
                          <a:solidFill>
                            <a:schemeClr val="accent1">
                              <a:lumMod val="50000"/>
                            </a:schemeClr>
                          </a:solidFill>
                        </a:rPr>
                        <a:t>11 Scotland</a:t>
                      </a:r>
                    </a:p>
                  </a:txBody>
                  <a:tcPr/>
                </a:tc>
                <a:tc>
                  <a:txBody>
                    <a:bodyPr/>
                    <a:lstStyle/>
                    <a:p>
                      <a:pPr algn="ctr"/>
                      <a:r>
                        <a:rPr lang="en-GB" b="1" dirty="0">
                          <a:solidFill>
                            <a:schemeClr val="accent1">
                              <a:lumMod val="50000"/>
                            </a:schemeClr>
                          </a:solidFill>
                        </a:rPr>
                        <a:t>4</a:t>
                      </a:r>
                    </a:p>
                  </a:txBody>
                  <a:tcPr/>
                </a:tc>
                <a:tc>
                  <a:txBody>
                    <a:bodyPr/>
                    <a:lstStyle/>
                    <a:p>
                      <a:pPr algn="ctr"/>
                      <a:r>
                        <a:rPr lang="en-GB" b="1" dirty="0">
                          <a:solidFill>
                            <a:schemeClr val="accent1">
                              <a:lumMod val="50000"/>
                            </a:schemeClr>
                          </a:solidFill>
                        </a:rPr>
                        <a:t>90.652</a:t>
                      </a:r>
                    </a:p>
                  </a:txBody>
                  <a:tcPr/>
                </a:tc>
                <a:extLst>
                  <a:ext uri="{0D108BD9-81ED-4DB2-BD59-A6C34878D82A}">
                    <a16:rowId xmlns:a16="http://schemas.microsoft.com/office/drawing/2014/main" val="2438297356"/>
                  </a:ext>
                </a:extLst>
              </a:tr>
              <a:tr h="370840">
                <a:tc>
                  <a:txBody>
                    <a:bodyPr/>
                    <a:lstStyle/>
                    <a:p>
                      <a:pPr algn="ctr"/>
                      <a:r>
                        <a:rPr lang="en-GB" b="1" dirty="0">
                          <a:solidFill>
                            <a:schemeClr val="accent1">
                              <a:lumMod val="50000"/>
                            </a:schemeClr>
                          </a:solidFill>
                        </a:rPr>
                        <a:t>1 Greater London</a:t>
                      </a:r>
                    </a:p>
                  </a:txBody>
                  <a:tcPr/>
                </a:tc>
                <a:tc>
                  <a:txBody>
                    <a:bodyPr/>
                    <a:lstStyle/>
                    <a:p>
                      <a:pPr algn="ctr"/>
                      <a:r>
                        <a:rPr lang="en-GB" b="1" dirty="0">
                          <a:solidFill>
                            <a:schemeClr val="accent1">
                              <a:lumMod val="50000"/>
                            </a:schemeClr>
                          </a:solidFill>
                        </a:rPr>
                        <a:t>3</a:t>
                      </a:r>
                    </a:p>
                  </a:txBody>
                  <a:tcPr/>
                </a:tc>
                <a:tc>
                  <a:txBody>
                    <a:bodyPr/>
                    <a:lstStyle/>
                    <a:p>
                      <a:pPr algn="ctr"/>
                      <a:r>
                        <a:rPr lang="en-GB" b="1" dirty="0">
                          <a:solidFill>
                            <a:schemeClr val="accent1">
                              <a:lumMod val="50000"/>
                            </a:schemeClr>
                          </a:solidFill>
                        </a:rPr>
                        <a:t>77.657</a:t>
                      </a:r>
                    </a:p>
                  </a:txBody>
                  <a:tcPr/>
                </a:tc>
                <a:extLst>
                  <a:ext uri="{0D108BD9-81ED-4DB2-BD59-A6C34878D82A}">
                    <a16:rowId xmlns:a16="http://schemas.microsoft.com/office/drawing/2014/main" val="3240436031"/>
                  </a:ext>
                </a:extLst>
              </a:tr>
            </a:tbl>
          </a:graphicData>
        </a:graphic>
      </p:graphicFrame>
      <p:sp>
        <p:nvSpPr>
          <p:cNvPr id="5" name="TextBox 4">
            <a:extLst>
              <a:ext uri="{FF2B5EF4-FFF2-40B4-BE49-F238E27FC236}">
                <a16:creationId xmlns:a16="http://schemas.microsoft.com/office/drawing/2014/main" id="{5C0CDB51-DC2E-4A23-8A5B-68EA3FB9EF54}"/>
              </a:ext>
            </a:extLst>
          </p:cNvPr>
          <p:cNvSpPr txBox="1"/>
          <p:nvPr/>
        </p:nvSpPr>
        <p:spPr>
          <a:xfrm>
            <a:off x="890337" y="230748"/>
            <a:ext cx="8041021" cy="646331"/>
          </a:xfrm>
          <a:prstGeom prst="rect">
            <a:avLst/>
          </a:prstGeom>
          <a:noFill/>
        </p:spPr>
        <p:txBody>
          <a:bodyPr wrap="square" rtlCol="0">
            <a:spAutoFit/>
          </a:bodyPr>
          <a:lstStyle/>
          <a:p>
            <a:pPr algn="ctr"/>
            <a:r>
              <a:rPr lang="en-GB" sz="3600" dirty="0">
                <a:solidFill>
                  <a:schemeClr val="accent1">
                    <a:lumMod val="75000"/>
                  </a:schemeClr>
                </a:solidFill>
              </a:rPr>
              <a:t>01/A FOOD SUPERSTORE FRIDAY</a:t>
            </a:r>
          </a:p>
        </p:txBody>
      </p:sp>
      <p:sp>
        <p:nvSpPr>
          <p:cNvPr id="7" name="TextBox 6">
            <a:extLst>
              <a:ext uri="{FF2B5EF4-FFF2-40B4-BE49-F238E27FC236}">
                <a16:creationId xmlns:a16="http://schemas.microsoft.com/office/drawing/2014/main" id="{9E1293D7-341F-47A8-9CE1-F55DB8CC6BCB}"/>
              </a:ext>
            </a:extLst>
          </p:cNvPr>
          <p:cNvSpPr txBox="1"/>
          <p:nvPr/>
        </p:nvSpPr>
        <p:spPr>
          <a:xfrm>
            <a:off x="890337" y="5980921"/>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100m²</a:t>
            </a:r>
          </a:p>
        </p:txBody>
      </p:sp>
    </p:spTree>
    <p:extLst>
      <p:ext uri="{BB962C8B-B14F-4D97-AF65-F5344CB8AC3E}">
        <p14:creationId xmlns:p14="http://schemas.microsoft.com/office/powerpoint/2010/main" val="341668064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166842"/>
            <a:ext cx="8041021" cy="4524315"/>
          </a:xfrm>
          <a:prstGeom prst="rect">
            <a:avLst/>
          </a:prstGeom>
          <a:noFill/>
        </p:spPr>
        <p:txBody>
          <a:bodyPr wrap="square" rtlCol="0">
            <a:spAutoFit/>
          </a:bodyPr>
          <a:lstStyle/>
          <a:p>
            <a:pPr algn="ctr"/>
            <a:r>
              <a:rPr lang="en-GB" sz="3600" dirty="0">
                <a:solidFill>
                  <a:schemeClr val="accent1">
                    <a:lumMod val="75000"/>
                  </a:schemeClr>
                </a:solidFill>
              </a:rPr>
              <a:t>This data sample shows South West, Unified Ireland and North with slightly higher vehicle trip rates</a:t>
            </a:r>
          </a:p>
          <a:p>
            <a:pPr algn="ctr"/>
            <a:endParaRPr lang="en-GB" sz="3600" dirty="0">
              <a:solidFill>
                <a:schemeClr val="accent1">
                  <a:lumMod val="75000"/>
                </a:schemeClr>
              </a:solidFill>
            </a:endParaRPr>
          </a:p>
          <a:p>
            <a:pPr algn="ctr"/>
            <a:r>
              <a:rPr lang="en-GB" sz="3600" dirty="0">
                <a:solidFill>
                  <a:schemeClr val="accent1">
                    <a:lumMod val="75000"/>
                  </a:schemeClr>
                </a:solidFill>
              </a:rPr>
              <a:t>This data sample shows Greater London, Scotland and Unified Midlands with slightly lower vehicle trip rates</a:t>
            </a:r>
          </a:p>
        </p:txBody>
      </p:sp>
    </p:spTree>
    <p:extLst>
      <p:ext uri="{BB962C8B-B14F-4D97-AF65-F5344CB8AC3E}">
        <p14:creationId xmlns:p14="http://schemas.microsoft.com/office/powerpoint/2010/main" val="2802732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2644170"/>
            <a:ext cx="8041021" cy="1569660"/>
          </a:xfrm>
          <a:prstGeom prst="rect">
            <a:avLst/>
          </a:prstGeom>
          <a:noFill/>
        </p:spPr>
        <p:txBody>
          <a:bodyPr wrap="square" rtlCol="0">
            <a:spAutoFit/>
          </a:bodyPr>
          <a:lstStyle/>
          <a:p>
            <a:pPr algn="ctr"/>
            <a:r>
              <a:rPr lang="en-GB" sz="4800" dirty="0">
                <a:solidFill>
                  <a:schemeClr val="accent1">
                    <a:lumMod val="75000"/>
                  </a:schemeClr>
                </a:solidFill>
              </a:rPr>
              <a:t>01/A FOOD SUPERSTORE SATURDAY RESULTS</a:t>
            </a:r>
          </a:p>
        </p:txBody>
      </p:sp>
    </p:spTree>
    <p:extLst>
      <p:ext uri="{BB962C8B-B14F-4D97-AF65-F5344CB8AC3E}">
        <p14:creationId xmlns:p14="http://schemas.microsoft.com/office/powerpoint/2010/main" val="4556809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1869028304"/>
              </p:ext>
            </p:extLst>
          </p:nvPr>
        </p:nvGraphicFramePr>
        <p:xfrm>
          <a:off x="803359" y="2131060"/>
          <a:ext cx="8127999" cy="25958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(79)</a:t>
                      </a:r>
                    </a:p>
                  </a:txBody>
                  <a:tcPr/>
                </a:tc>
                <a:tc>
                  <a:txBody>
                    <a:bodyPr/>
                    <a:lstStyle/>
                    <a:p>
                      <a:pPr algn="ctr"/>
                      <a:r>
                        <a:rPr lang="en-GB" dirty="0"/>
                        <a:t>Peak Totals (12.617)</a:t>
                      </a:r>
                    </a:p>
                  </a:txBody>
                  <a:tcPr/>
                </a:tc>
                <a:extLst>
                  <a:ext uri="{0D108BD9-81ED-4DB2-BD59-A6C34878D82A}">
                    <a16:rowId xmlns:a16="http://schemas.microsoft.com/office/drawing/2014/main" val="1303612232"/>
                  </a:ext>
                </a:extLst>
              </a:tr>
              <a:tr h="370840">
                <a:tc>
                  <a:txBody>
                    <a:bodyPr/>
                    <a:lstStyle/>
                    <a:p>
                      <a:pPr algn="ctr"/>
                      <a:r>
                        <a:rPr lang="en-GB" b="0" dirty="0">
                          <a:solidFill>
                            <a:schemeClr val="accent1">
                              <a:lumMod val="50000"/>
                            </a:schemeClr>
                          </a:solidFill>
                        </a:rPr>
                        <a:t>3 South West</a:t>
                      </a:r>
                    </a:p>
                  </a:txBody>
                  <a:tcPr/>
                </a:tc>
                <a:tc>
                  <a:txBody>
                    <a:bodyPr/>
                    <a:lstStyle/>
                    <a:p>
                      <a:pPr algn="ctr"/>
                      <a:r>
                        <a:rPr lang="en-GB" b="0" dirty="0">
                          <a:solidFill>
                            <a:schemeClr val="accent1">
                              <a:lumMod val="50000"/>
                            </a:schemeClr>
                          </a:solidFill>
                        </a:rPr>
                        <a:t>9</a:t>
                      </a:r>
                    </a:p>
                  </a:txBody>
                  <a:tcPr/>
                </a:tc>
                <a:tc>
                  <a:txBody>
                    <a:bodyPr/>
                    <a:lstStyle/>
                    <a:p>
                      <a:pPr algn="ctr"/>
                      <a:r>
                        <a:rPr lang="en-GB" b="0" dirty="0">
                          <a:solidFill>
                            <a:schemeClr val="accent1">
                              <a:lumMod val="50000"/>
                            </a:schemeClr>
                          </a:solidFill>
                        </a:rPr>
                        <a:t>14.486</a:t>
                      </a:r>
                    </a:p>
                  </a:txBody>
                  <a:tcPr/>
                </a:tc>
                <a:extLst>
                  <a:ext uri="{0D108BD9-81ED-4DB2-BD59-A6C34878D82A}">
                    <a16:rowId xmlns:a16="http://schemas.microsoft.com/office/drawing/2014/main" val="2605172988"/>
                  </a:ext>
                </a:extLst>
              </a:tr>
              <a:tr h="370840">
                <a:tc>
                  <a:txBody>
                    <a:bodyPr/>
                    <a:lstStyle/>
                    <a:p>
                      <a:pPr algn="ctr"/>
                      <a:r>
                        <a:rPr lang="en-GB" dirty="0">
                          <a:solidFill>
                            <a:schemeClr val="accent1">
                              <a:lumMod val="50000"/>
                            </a:schemeClr>
                          </a:solidFill>
                        </a:rPr>
                        <a:t>7-9 Unified North</a:t>
                      </a:r>
                    </a:p>
                  </a:txBody>
                  <a:tcPr/>
                </a:tc>
                <a:tc>
                  <a:txBody>
                    <a:bodyPr/>
                    <a:lstStyle/>
                    <a:p>
                      <a:pPr algn="ctr"/>
                      <a:r>
                        <a:rPr lang="en-GB" dirty="0">
                          <a:solidFill>
                            <a:schemeClr val="accent1">
                              <a:lumMod val="50000"/>
                            </a:schemeClr>
                          </a:solidFill>
                        </a:rPr>
                        <a:t>16</a:t>
                      </a:r>
                    </a:p>
                  </a:txBody>
                  <a:tcPr/>
                </a:tc>
                <a:tc>
                  <a:txBody>
                    <a:bodyPr/>
                    <a:lstStyle/>
                    <a:p>
                      <a:pPr algn="ctr"/>
                      <a:r>
                        <a:rPr lang="en-GB" dirty="0">
                          <a:solidFill>
                            <a:schemeClr val="accent1">
                              <a:lumMod val="50000"/>
                            </a:schemeClr>
                          </a:solidFill>
                        </a:rPr>
                        <a:t>13.647</a:t>
                      </a:r>
                    </a:p>
                  </a:txBody>
                  <a:tcPr/>
                </a:tc>
                <a:extLst>
                  <a:ext uri="{0D108BD9-81ED-4DB2-BD59-A6C34878D82A}">
                    <a16:rowId xmlns:a16="http://schemas.microsoft.com/office/drawing/2014/main" val="2991345650"/>
                  </a:ext>
                </a:extLst>
              </a:tr>
              <a:tr h="370840">
                <a:tc>
                  <a:txBody>
                    <a:bodyPr/>
                    <a:lstStyle/>
                    <a:p>
                      <a:pPr algn="ctr"/>
                      <a:r>
                        <a:rPr lang="en-GB" dirty="0">
                          <a:solidFill>
                            <a:schemeClr val="accent1">
                              <a:lumMod val="50000"/>
                            </a:schemeClr>
                          </a:solidFill>
                        </a:rPr>
                        <a:t>2 South East</a:t>
                      </a:r>
                    </a:p>
                  </a:txBody>
                  <a:tcPr/>
                </a:tc>
                <a:tc>
                  <a:txBody>
                    <a:bodyPr/>
                    <a:lstStyle/>
                    <a:p>
                      <a:pPr algn="ctr"/>
                      <a:r>
                        <a:rPr lang="en-GB" dirty="0">
                          <a:solidFill>
                            <a:schemeClr val="accent1">
                              <a:lumMod val="50000"/>
                            </a:schemeClr>
                          </a:solidFill>
                        </a:rPr>
                        <a:t>15</a:t>
                      </a:r>
                    </a:p>
                  </a:txBody>
                  <a:tcPr/>
                </a:tc>
                <a:tc>
                  <a:txBody>
                    <a:bodyPr/>
                    <a:lstStyle/>
                    <a:p>
                      <a:pPr algn="ctr"/>
                      <a:r>
                        <a:rPr lang="en-GB" dirty="0">
                          <a:solidFill>
                            <a:schemeClr val="accent1">
                              <a:lumMod val="50000"/>
                            </a:schemeClr>
                          </a:solidFill>
                        </a:rPr>
                        <a:t>12.886</a:t>
                      </a:r>
                    </a:p>
                  </a:txBody>
                  <a:tcPr/>
                </a:tc>
                <a:extLst>
                  <a:ext uri="{0D108BD9-81ED-4DB2-BD59-A6C34878D82A}">
                    <a16:rowId xmlns:a16="http://schemas.microsoft.com/office/drawing/2014/main" val="418036043"/>
                  </a:ext>
                </a:extLst>
              </a:tr>
              <a:tr h="370840">
                <a:tc>
                  <a:txBody>
                    <a:bodyPr/>
                    <a:lstStyle/>
                    <a:p>
                      <a:pPr algn="ctr"/>
                      <a:r>
                        <a:rPr lang="en-GB" dirty="0">
                          <a:solidFill>
                            <a:schemeClr val="accent1">
                              <a:lumMod val="50000"/>
                            </a:schemeClr>
                          </a:solidFill>
                        </a:rPr>
                        <a:t>5-6 Unified Midlands</a:t>
                      </a:r>
                    </a:p>
                  </a:txBody>
                  <a:tcPr/>
                </a:tc>
                <a:tc>
                  <a:txBody>
                    <a:bodyPr/>
                    <a:lstStyle/>
                    <a:p>
                      <a:pPr algn="ctr"/>
                      <a:r>
                        <a:rPr lang="en-GB" dirty="0">
                          <a:solidFill>
                            <a:schemeClr val="accent1">
                              <a:lumMod val="50000"/>
                            </a:schemeClr>
                          </a:solidFill>
                        </a:rPr>
                        <a:t>10</a:t>
                      </a:r>
                    </a:p>
                  </a:txBody>
                  <a:tcPr/>
                </a:tc>
                <a:tc>
                  <a:txBody>
                    <a:bodyPr/>
                    <a:lstStyle/>
                    <a:p>
                      <a:pPr algn="ctr"/>
                      <a:r>
                        <a:rPr lang="en-GB" dirty="0">
                          <a:solidFill>
                            <a:schemeClr val="accent1">
                              <a:lumMod val="50000"/>
                            </a:schemeClr>
                          </a:solidFill>
                        </a:rPr>
                        <a:t>12.878</a:t>
                      </a:r>
                    </a:p>
                  </a:txBody>
                  <a:tcPr/>
                </a:tc>
                <a:extLst>
                  <a:ext uri="{0D108BD9-81ED-4DB2-BD59-A6C34878D82A}">
                    <a16:rowId xmlns:a16="http://schemas.microsoft.com/office/drawing/2014/main" val="3178376424"/>
                  </a:ext>
                </a:extLst>
              </a:tr>
              <a:tr h="370840">
                <a:tc>
                  <a:txBody>
                    <a:bodyPr/>
                    <a:lstStyle/>
                    <a:p>
                      <a:pPr algn="ctr"/>
                      <a:r>
                        <a:rPr lang="en-GB" dirty="0">
                          <a:solidFill>
                            <a:schemeClr val="accent1">
                              <a:lumMod val="50000"/>
                            </a:schemeClr>
                          </a:solidFill>
                        </a:rPr>
                        <a:t>12-17 Unified Ireland</a:t>
                      </a:r>
                    </a:p>
                  </a:txBody>
                  <a:tcPr/>
                </a:tc>
                <a:tc>
                  <a:txBody>
                    <a:bodyPr/>
                    <a:lstStyle/>
                    <a:p>
                      <a:pPr algn="ctr"/>
                      <a:r>
                        <a:rPr lang="en-GB" dirty="0">
                          <a:solidFill>
                            <a:schemeClr val="accent1">
                              <a:lumMod val="50000"/>
                            </a:schemeClr>
                          </a:solidFill>
                        </a:rPr>
                        <a:t>5</a:t>
                      </a:r>
                    </a:p>
                  </a:txBody>
                  <a:tcPr/>
                </a:tc>
                <a:tc>
                  <a:txBody>
                    <a:bodyPr/>
                    <a:lstStyle/>
                    <a:p>
                      <a:pPr algn="ctr"/>
                      <a:r>
                        <a:rPr lang="en-GB" dirty="0">
                          <a:solidFill>
                            <a:schemeClr val="accent1">
                              <a:lumMod val="50000"/>
                            </a:schemeClr>
                          </a:solidFill>
                        </a:rPr>
                        <a:t>10.730</a:t>
                      </a:r>
                    </a:p>
                  </a:txBody>
                  <a:tcPr/>
                </a:tc>
                <a:extLst>
                  <a:ext uri="{0D108BD9-81ED-4DB2-BD59-A6C34878D82A}">
                    <a16:rowId xmlns:a16="http://schemas.microsoft.com/office/drawing/2014/main" val="2467861761"/>
                  </a:ext>
                </a:extLst>
              </a:tr>
              <a:tr h="370840">
                <a:tc>
                  <a:txBody>
                    <a:bodyPr/>
                    <a:lstStyle/>
                    <a:p>
                      <a:pPr algn="ctr"/>
                      <a:r>
                        <a:rPr lang="en-GB" b="1" dirty="0">
                          <a:solidFill>
                            <a:schemeClr val="accent1">
                              <a:lumMod val="50000"/>
                            </a:schemeClr>
                          </a:solidFill>
                        </a:rPr>
                        <a:t>1 Greater London</a:t>
                      </a:r>
                    </a:p>
                  </a:txBody>
                  <a:tcPr/>
                </a:tc>
                <a:tc>
                  <a:txBody>
                    <a:bodyPr/>
                    <a:lstStyle/>
                    <a:p>
                      <a:pPr algn="ctr"/>
                      <a:r>
                        <a:rPr lang="en-GB" b="1" dirty="0">
                          <a:solidFill>
                            <a:schemeClr val="accent1">
                              <a:lumMod val="50000"/>
                            </a:schemeClr>
                          </a:solidFill>
                        </a:rPr>
                        <a:t>7</a:t>
                      </a:r>
                    </a:p>
                  </a:txBody>
                  <a:tcPr/>
                </a:tc>
                <a:tc>
                  <a:txBody>
                    <a:bodyPr/>
                    <a:lstStyle/>
                    <a:p>
                      <a:pPr algn="ctr"/>
                      <a:r>
                        <a:rPr lang="en-GB" b="1" dirty="0">
                          <a:solidFill>
                            <a:schemeClr val="accent1">
                              <a:lumMod val="50000"/>
                            </a:schemeClr>
                          </a:solidFill>
                        </a:rPr>
                        <a:t>8.788</a:t>
                      </a:r>
                    </a:p>
                  </a:txBody>
                  <a:tcPr/>
                </a:tc>
                <a:extLst>
                  <a:ext uri="{0D108BD9-81ED-4DB2-BD59-A6C34878D82A}">
                    <a16:rowId xmlns:a16="http://schemas.microsoft.com/office/drawing/2014/main" val="4091000100"/>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6" y="765576"/>
            <a:ext cx="8041021" cy="646331"/>
          </a:xfrm>
          <a:prstGeom prst="rect">
            <a:avLst/>
          </a:prstGeom>
          <a:noFill/>
        </p:spPr>
        <p:txBody>
          <a:bodyPr wrap="square" rtlCol="0">
            <a:spAutoFit/>
          </a:bodyPr>
          <a:lstStyle/>
          <a:p>
            <a:pPr algn="ctr"/>
            <a:r>
              <a:rPr lang="en-GB" sz="3600" dirty="0">
                <a:solidFill>
                  <a:schemeClr val="accent1">
                    <a:lumMod val="75000"/>
                  </a:schemeClr>
                </a:solidFill>
              </a:rPr>
              <a:t>01/A FOOD SUPERSTORE SATURDAY</a:t>
            </a:r>
          </a:p>
        </p:txBody>
      </p:sp>
      <p:sp>
        <p:nvSpPr>
          <p:cNvPr id="8" name="TextBox 7">
            <a:extLst>
              <a:ext uri="{FF2B5EF4-FFF2-40B4-BE49-F238E27FC236}">
                <a16:creationId xmlns:a16="http://schemas.microsoft.com/office/drawing/2014/main" id="{7AA48EFE-31EE-4281-9946-2FB4D9608A3F}"/>
              </a:ext>
            </a:extLst>
          </p:cNvPr>
          <p:cNvSpPr txBox="1"/>
          <p:nvPr/>
        </p:nvSpPr>
        <p:spPr>
          <a:xfrm>
            <a:off x="846847" y="5446093"/>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100m²</a:t>
            </a:r>
          </a:p>
        </p:txBody>
      </p:sp>
    </p:spTree>
    <p:extLst>
      <p:ext uri="{BB962C8B-B14F-4D97-AF65-F5344CB8AC3E}">
        <p14:creationId xmlns:p14="http://schemas.microsoft.com/office/powerpoint/2010/main" val="499803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3343249286"/>
              </p:ext>
            </p:extLst>
          </p:nvPr>
        </p:nvGraphicFramePr>
        <p:xfrm>
          <a:off x="803359" y="1203960"/>
          <a:ext cx="8127999" cy="44500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(79)</a:t>
                      </a:r>
                    </a:p>
                  </a:txBody>
                  <a:tcPr/>
                </a:tc>
                <a:tc>
                  <a:txBody>
                    <a:bodyPr/>
                    <a:lstStyle/>
                    <a:p>
                      <a:pPr algn="ctr"/>
                      <a:r>
                        <a:rPr lang="en-GB" dirty="0"/>
                        <a:t>Peak Totals (12.617)</a:t>
                      </a:r>
                    </a:p>
                  </a:txBody>
                  <a:tcPr/>
                </a:tc>
                <a:extLst>
                  <a:ext uri="{0D108BD9-81ED-4DB2-BD59-A6C34878D82A}">
                    <a16:rowId xmlns:a16="http://schemas.microsoft.com/office/drawing/2014/main" val="1303612232"/>
                  </a:ext>
                </a:extLst>
              </a:tr>
              <a:tr h="370840">
                <a:tc>
                  <a:txBody>
                    <a:bodyPr/>
                    <a:lstStyle/>
                    <a:p>
                      <a:pPr algn="ctr"/>
                      <a:r>
                        <a:rPr lang="en-GB" b="1" dirty="0">
                          <a:solidFill>
                            <a:schemeClr val="accent1">
                              <a:lumMod val="50000"/>
                            </a:schemeClr>
                          </a:solidFill>
                        </a:rPr>
                        <a:t>4 East Anglia</a:t>
                      </a:r>
                    </a:p>
                  </a:txBody>
                  <a:tcPr/>
                </a:tc>
                <a:tc>
                  <a:txBody>
                    <a:bodyPr/>
                    <a:lstStyle/>
                    <a:p>
                      <a:pPr algn="ctr"/>
                      <a:r>
                        <a:rPr lang="en-GB" b="1" dirty="0">
                          <a:solidFill>
                            <a:schemeClr val="accent1">
                              <a:lumMod val="50000"/>
                            </a:schemeClr>
                          </a:solidFill>
                        </a:rPr>
                        <a:t>3</a:t>
                      </a:r>
                    </a:p>
                  </a:txBody>
                  <a:tcPr/>
                </a:tc>
                <a:tc>
                  <a:txBody>
                    <a:bodyPr/>
                    <a:lstStyle/>
                    <a:p>
                      <a:pPr algn="ctr"/>
                      <a:r>
                        <a:rPr lang="en-GB" b="1" dirty="0">
                          <a:solidFill>
                            <a:schemeClr val="accent1">
                              <a:lumMod val="50000"/>
                            </a:schemeClr>
                          </a:solidFill>
                        </a:rPr>
                        <a:t>18.391</a:t>
                      </a:r>
                    </a:p>
                  </a:txBody>
                  <a:tcPr/>
                </a:tc>
                <a:extLst>
                  <a:ext uri="{0D108BD9-81ED-4DB2-BD59-A6C34878D82A}">
                    <a16:rowId xmlns:a16="http://schemas.microsoft.com/office/drawing/2014/main" val="2605172988"/>
                  </a:ext>
                </a:extLst>
              </a:tr>
              <a:tr h="370840">
                <a:tc>
                  <a:txBody>
                    <a:bodyPr/>
                    <a:lstStyle/>
                    <a:p>
                      <a:pPr algn="ctr"/>
                      <a:r>
                        <a:rPr lang="en-GB" dirty="0">
                          <a:solidFill>
                            <a:schemeClr val="accent1">
                              <a:lumMod val="50000"/>
                            </a:schemeClr>
                          </a:solidFill>
                        </a:rPr>
                        <a:t>10 Wales</a:t>
                      </a:r>
                    </a:p>
                  </a:txBody>
                  <a:tcPr/>
                </a:tc>
                <a:tc>
                  <a:txBody>
                    <a:bodyPr/>
                    <a:lstStyle/>
                    <a:p>
                      <a:pPr algn="ctr"/>
                      <a:r>
                        <a:rPr lang="en-GB" dirty="0">
                          <a:solidFill>
                            <a:schemeClr val="accent1">
                              <a:lumMod val="50000"/>
                            </a:schemeClr>
                          </a:solidFill>
                        </a:rPr>
                        <a:t>7</a:t>
                      </a:r>
                    </a:p>
                  </a:txBody>
                  <a:tcPr/>
                </a:tc>
                <a:tc>
                  <a:txBody>
                    <a:bodyPr/>
                    <a:lstStyle/>
                    <a:p>
                      <a:pPr algn="ctr"/>
                      <a:r>
                        <a:rPr lang="en-GB" dirty="0">
                          <a:solidFill>
                            <a:schemeClr val="accent1">
                              <a:lumMod val="50000"/>
                            </a:schemeClr>
                          </a:solidFill>
                        </a:rPr>
                        <a:t>14.804</a:t>
                      </a:r>
                    </a:p>
                  </a:txBody>
                  <a:tcPr/>
                </a:tc>
                <a:extLst>
                  <a:ext uri="{0D108BD9-81ED-4DB2-BD59-A6C34878D82A}">
                    <a16:rowId xmlns:a16="http://schemas.microsoft.com/office/drawing/2014/main" val="2991345650"/>
                  </a:ext>
                </a:extLst>
              </a:tr>
              <a:tr h="370840">
                <a:tc>
                  <a:txBody>
                    <a:bodyPr/>
                    <a:lstStyle/>
                    <a:p>
                      <a:pPr algn="ctr"/>
                      <a:r>
                        <a:rPr lang="en-GB" dirty="0">
                          <a:solidFill>
                            <a:schemeClr val="accent1">
                              <a:lumMod val="50000"/>
                            </a:schemeClr>
                          </a:solidFill>
                        </a:rPr>
                        <a:t>7 Yorkshire &amp; North Lincolnshire</a:t>
                      </a:r>
                    </a:p>
                  </a:txBody>
                  <a:tcPr/>
                </a:tc>
                <a:tc>
                  <a:txBody>
                    <a:bodyPr/>
                    <a:lstStyle/>
                    <a:p>
                      <a:pPr algn="ctr"/>
                      <a:r>
                        <a:rPr lang="en-GB" dirty="0">
                          <a:solidFill>
                            <a:schemeClr val="accent1">
                              <a:lumMod val="50000"/>
                            </a:schemeClr>
                          </a:solidFill>
                        </a:rPr>
                        <a:t>6</a:t>
                      </a:r>
                    </a:p>
                  </a:txBody>
                  <a:tcPr/>
                </a:tc>
                <a:tc>
                  <a:txBody>
                    <a:bodyPr/>
                    <a:lstStyle/>
                    <a:p>
                      <a:pPr algn="ctr"/>
                      <a:r>
                        <a:rPr lang="en-GB" dirty="0">
                          <a:solidFill>
                            <a:schemeClr val="accent1">
                              <a:lumMod val="50000"/>
                            </a:schemeClr>
                          </a:solidFill>
                        </a:rPr>
                        <a:t>14.633</a:t>
                      </a:r>
                    </a:p>
                  </a:txBody>
                  <a:tcPr/>
                </a:tc>
                <a:extLst>
                  <a:ext uri="{0D108BD9-81ED-4DB2-BD59-A6C34878D82A}">
                    <a16:rowId xmlns:a16="http://schemas.microsoft.com/office/drawing/2014/main" val="418036043"/>
                  </a:ext>
                </a:extLst>
              </a:tr>
              <a:tr h="370840">
                <a:tc>
                  <a:txBody>
                    <a:bodyPr/>
                    <a:lstStyle/>
                    <a:p>
                      <a:pPr algn="ctr"/>
                      <a:r>
                        <a:rPr lang="en-GB" dirty="0">
                          <a:solidFill>
                            <a:schemeClr val="accent1">
                              <a:lumMod val="50000"/>
                            </a:schemeClr>
                          </a:solidFill>
                        </a:rPr>
                        <a:t>3 South West</a:t>
                      </a:r>
                    </a:p>
                  </a:txBody>
                  <a:tcPr/>
                </a:tc>
                <a:tc>
                  <a:txBody>
                    <a:bodyPr/>
                    <a:lstStyle/>
                    <a:p>
                      <a:pPr algn="ctr"/>
                      <a:r>
                        <a:rPr lang="en-GB" dirty="0">
                          <a:solidFill>
                            <a:schemeClr val="accent1">
                              <a:lumMod val="50000"/>
                            </a:schemeClr>
                          </a:solidFill>
                        </a:rPr>
                        <a:t>9</a:t>
                      </a:r>
                    </a:p>
                  </a:txBody>
                  <a:tcPr/>
                </a:tc>
                <a:tc>
                  <a:txBody>
                    <a:bodyPr/>
                    <a:lstStyle/>
                    <a:p>
                      <a:pPr algn="ctr"/>
                      <a:r>
                        <a:rPr lang="en-GB" dirty="0">
                          <a:solidFill>
                            <a:schemeClr val="accent1">
                              <a:lumMod val="50000"/>
                            </a:schemeClr>
                          </a:solidFill>
                        </a:rPr>
                        <a:t>14.486</a:t>
                      </a:r>
                    </a:p>
                  </a:txBody>
                  <a:tcPr/>
                </a:tc>
                <a:extLst>
                  <a:ext uri="{0D108BD9-81ED-4DB2-BD59-A6C34878D82A}">
                    <a16:rowId xmlns:a16="http://schemas.microsoft.com/office/drawing/2014/main" val="3178376424"/>
                  </a:ext>
                </a:extLst>
              </a:tr>
              <a:tr h="370840">
                <a:tc>
                  <a:txBody>
                    <a:bodyPr/>
                    <a:lstStyle/>
                    <a:p>
                      <a:pPr algn="ctr"/>
                      <a:r>
                        <a:rPr lang="en-GB" dirty="0">
                          <a:solidFill>
                            <a:schemeClr val="accent1">
                              <a:lumMod val="50000"/>
                            </a:schemeClr>
                          </a:solidFill>
                        </a:rPr>
                        <a:t>8 North West</a:t>
                      </a:r>
                    </a:p>
                  </a:txBody>
                  <a:tcPr/>
                </a:tc>
                <a:tc>
                  <a:txBody>
                    <a:bodyPr/>
                    <a:lstStyle/>
                    <a:p>
                      <a:pPr algn="ctr"/>
                      <a:r>
                        <a:rPr lang="en-GB" dirty="0">
                          <a:solidFill>
                            <a:schemeClr val="accent1">
                              <a:lumMod val="50000"/>
                            </a:schemeClr>
                          </a:solidFill>
                        </a:rPr>
                        <a:t>4</a:t>
                      </a:r>
                    </a:p>
                  </a:txBody>
                  <a:tcPr/>
                </a:tc>
                <a:tc>
                  <a:txBody>
                    <a:bodyPr/>
                    <a:lstStyle/>
                    <a:p>
                      <a:pPr algn="ctr"/>
                      <a:r>
                        <a:rPr lang="en-GB" dirty="0">
                          <a:solidFill>
                            <a:schemeClr val="accent1">
                              <a:lumMod val="50000"/>
                            </a:schemeClr>
                          </a:solidFill>
                        </a:rPr>
                        <a:t>14.304</a:t>
                      </a:r>
                    </a:p>
                  </a:txBody>
                  <a:tcPr/>
                </a:tc>
                <a:extLst>
                  <a:ext uri="{0D108BD9-81ED-4DB2-BD59-A6C34878D82A}">
                    <a16:rowId xmlns:a16="http://schemas.microsoft.com/office/drawing/2014/main" val="2467861761"/>
                  </a:ext>
                </a:extLst>
              </a:tr>
              <a:tr h="370840">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extLst>
                  <a:ext uri="{0D108BD9-81ED-4DB2-BD59-A6C34878D82A}">
                    <a16:rowId xmlns:a16="http://schemas.microsoft.com/office/drawing/2014/main" val="4091000100"/>
                  </a:ext>
                </a:extLst>
              </a:tr>
              <a:tr h="370840">
                <a:tc>
                  <a:txBody>
                    <a:bodyPr/>
                    <a:lstStyle/>
                    <a:p>
                      <a:pPr algn="ctr"/>
                      <a:r>
                        <a:rPr lang="en-GB" dirty="0">
                          <a:solidFill>
                            <a:schemeClr val="accent1">
                              <a:lumMod val="50000"/>
                            </a:schemeClr>
                          </a:solidFill>
                        </a:rPr>
                        <a:t>5-6 Unified Midlands</a:t>
                      </a:r>
                    </a:p>
                  </a:txBody>
                  <a:tcPr/>
                </a:tc>
                <a:tc>
                  <a:txBody>
                    <a:bodyPr/>
                    <a:lstStyle/>
                    <a:p>
                      <a:pPr algn="ctr"/>
                      <a:r>
                        <a:rPr lang="en-GB" dirty="0">
                          <a:solidFill>
                            <a:schemeClr val="accent1">
                              <a:lumMod val="50000"/>
                            </a:schemeClr>
                          </a:solidFill>
                        </a:rPr>
                        <a:t>10</a:t>
                      </a:r>
                    </a:p>
                  </a:txBody>
                  <a:tcPr/>
                </a:tc>
                <a:tc>
                  <a:txBody>
                    <a:bodyPr/>
                    <a:lstStyle/>
                    <a:p>
                      <a:pPr algn="ctr"/>
                      <a:r>
                        <a:rPr lang="en-GB" dirty="0">
                          <a:solidFill>
                            <a:schemeClr val="accent1">
                              <a:lumMod val="50000"/>
                            </a:schemeClr>
                          </a:solidFill>
                        </a:rPr>
                        <a:t>12.878</a:t>
                      </a:r>
                    </a:p>
                  </a:txBody>
                  <a:tcPr/>
                </a:tc>
                <a:extLst>
                  <a:ext uri="{0D108BD9-81ED-4DB2-BD59-A6C34878D82A}">
                    <a16:rowId xmlns:a16="http://schemas.microsoft.com/office/drawing/2014/main" val="1682202462"/>
                  </a:ext>
                </a:extLst>
              </a:tr>
              <a:tr h="370840">
                <a:tc>
                  <a:txBody>
                    <a:bodyPr/>
                    <a:lstStyle/>
                    <a:p>
                      <a:pPr algn="ctr"/>
                      <a:r>
                        <a:rPr lang="en-GB" dirty="0">
                          <a:solidFill>
                            <a:schemeClr val="accent1">
                              <a:lumMod val="50000"/>
                            </a:schemeClr>
                          </a:solidFill>
                        </a:rPr>
                        <a:t>17 Ulster Northern Ireland</a:t>
                      </a:r>
                    </a:p>
                  </a:txBody>
                  <a:tcPr/>
                </a:tc>
                <a:tc>
                  <a:txBody>
                    <a:bodyPr/>
                    <a:lstStyle/>
                    <a:p>
                      <a:pPr algn="ctr"/>
                      <a:r>
                        <a:rPr lang="en-GB" dirty="0">
                          <a:solidFill>
                            <a:schemeClr val="accent1">
                              <a:lumMod val="50000"/>
                            </a:schemeClr>
                          </a:solidFill>
                        </a:rPr>
                        <a:t>4</a:t>
                      </a:r>
                    </a:p>
                  </a:txBody>
                  <a:tcPr/>
                </a:tc>
                <a:tc>
                  <a:txBody>
                    <a:bodyPr/>
                    <a:lstStyle/>
                    <a:p>
                      <a:pPr algn="ctr"/>
                      <a:r>
                        <a:rPr lang="en-GB" dirty="0">
                          <a:solidFill>
                            <a:schemeClr val="accent1">
                              <a:lumMod val="50000"/>
                            </a:schemeClr>
                          </a:solidFill>
                        </a:rPr>
                        <a:t>11.525</a:t>
                      </a:r>
                    </a:p>
                  </a:txBody>
                  <a:tcPr/>
                </a:tc>
                <a:extLst>
                  <a:ext uri="{0D108BD9-81ED-4DB2-BD59-A6C34878D82A}">
                    <a16:rowId xmlns:a16="http://schemas.microsoft.com/office/drawing/2014/main" val="3163288701"/>
                  </a:ext>
                </a:extLst>
              </a:tr>
              <a:tr h="370840">
                <a:tc>
                  <a:txBody>
                    <a:bodyPr/>
                    <a:lstStyle/>
                    <a:p>
                      <a:pPr algn="ctr"/>
                      <a:r>
                        <a:rPr lang="en-GB" dirty="0">
                          <a:solidFill>
                            <a:schemeClr val="accent1">
                              <a:lumMod val="50000"/>
                            </a:schemeClr>
                          </a:solidFill>
                        </a:rPr>
                        <a:t>12-17 Unified Ireland</a:t>
                      </a:r>
                    </a:p>
                  </a:txBody>
                  <a:tcPr/>
                </a:tc>
                <a:tc>
                  <a:txBody>
                    <a:bodyPr/>
                    <a:lstStyle/>
                    <a:p>
                      <a:pPr algn="ctr"/>
                      <a:r>
                        <a:rPr lang="en-GB" dirty="0">
                          <a:solidFill>
                            <a:schemeClr val="accent1">
                              <a:lumMod val="50000"/>
                            </a:schemeClr>
                          </a:solidFill>
                        </a:rPr>
                        <a:t>5</a:t>
                      </a:r>
                    </a:p>
                  </a:txBody>
                  <a:tcPr/>
                </a:tc>
                <a:tc>
                  <a:txBody>
                    <a:bodyPr/>
                    <a:lstStyle/>
                    <a:p>
                      <a:pPr algn="ctr"/>
                      <a:r>
                        <a:rPr lang="en-GB" dirty="0">
                          <a:solidFill>
                            <a:schemeClr val="accent1">
                              <a:lumMod val="50000"/>
                            </a:schemeClr>
                          </a:solidFill>
                        </a:rPr>
                        <a:t>10.730</a:t>
                      </a:r>
                    </a:p>
                  </a:txBody>
                  <a:tcPr/>
                </a:tc>
                <a:extLst>
                  <a:ext uri="{0D108BD9-81ED-4DB2-BD59-A6C34878D82A}">
                    <a16:rowId xmlns:a16="http://schemas.microsoft.com/office/drawing/2014/main" val="493749989"/>
                  </a:ext>
                </a:extLst>
              </a:tr>
              <a:tr h="370840">
                <a:tc>
                  <a:txBody>
                    <a:bodyPr/>
                    <a:lstStyle/>
                    <a:p>
                      <a:pPr algn="ctr"/>
                      <a:r>
                        <a:rPr lang="en-GB" dirty="0">
                          <a:solidFill>
                            <a:schemeClr val="accent1">
                              <a:lumMod val="50000"/>
                            </a:schemeClr>
                          </a:solidFill>
                        </a:rPr>
                        <a:t>11 Scotland</a:t>
                      </a:r>
                    </a:p>
                  </a:txBody>
                  <a:tcPr/>
                </a:tc>
                <a:tc>
                  <a:txBody>
                    <a:bodyPr/>
                    <a:lstStyle/>
                    <a:p>
                      <a:pPr algn="ctr"/>
                      <a:r>
                        <a:rPr lang="en-GB" dirty="0">
                          <a:solidFill>
                            <a:schemeClr val="accent1">
                              <a:lumMod val="50000"/>
                            </a:schemeClr>
                          </a:solidFill>
                        </a:rPr>
                        <a:t>7</a:t>
                      </a:r>
                    </a:p>
                  </a:txBody>
                  <a:tcPr/>
                </a:tc>
                <a:tc>
                  <a:txBody>
                    <a:bodyPr/>
                    <a:lstStyle/>
                    <a:p>
                      <a:pPr algn="ctr"/>
                      <a:r>
                        <a:rPr lang="en-GB" dirty="0">
                          <a:solidFill>
                            <a:schemeClr val="accent1">
                              <a:lumMod val="50000"/>
                            </a:schemeClr>
                          </a:solidFill>
                        </a:rPr>
                        <a:t>9.755</a:t>
                      </a:r>
                    </a:p>
                  </a:txBody>
                  <a:tcPr/>
                </a:tc>
                <a:extLst>
                  <a:ext uri="{0D108BD9-81ED-4DB2-BD59-A6C34878D82A}">
                    <a16:rowId xmlns:a16="http://schemas.microsoft.com/office/drawing/2014/main" val="2438297356"/>
                  </a:ext>
                </a:extLst>
              </a:tr>
              <a:tr h="370840">
                <a:tc>
                  <a:txBody>
                    <a:bodyPr/>
                    <a:lstStyle/>
                    <a:p>
                      <a:pPr algn="ctr"/>
                      <a:r>
                        <a:rPr lang="en-GB" b="1" dirty="0">
                          <a:solidFill>
                            <a:schemeClr val="accent1">
                              <a:lumMod val="50000"/>
                            </a:schemeClr>
                          </a:solidFill>
                        </a:rPr>
                        <a:t>1 Greater London</a:t>
                      </a:r>
                    </a:p>
                  </a:txBody>
                  <a:tcPr/>
                </a:tc>
                <a:tc>
                  <a:txBody>
                    <a:bodyPr/>
                    <a:lstStyle/>
                    <a:p>
                      <a:pPr algn="ctr"/>
                      <a:r>
                        <a:rPr lang="en-GB" b="1" dirty="0">
                          <a:solidFill>
                            <a:schemeClr val="accent1">
                              <a:lumMod val="50000"/>
                            </a:schemeClr>
                          </a:solidFill>
                        </a:rPr>
                        <a:t>7</a:t>
                      </a:r>
                    </a:p>
                  </a:txBody>
                  <a:tcPr/>
                </a:tc>
                <a:tc>
                  <a:txBody>
                    <a:bodyPr/>
                    <a:lstStyle/>
                    <a:p>
                      <a:pPr algn="ctr"/>
                      <a:r>
                        <a:rPr lang="en-GB" b="1" dirty="0">
                          <a:solidFill>
                            <a:schemeClr val="accent1">
                              <a:lumMod val="50000"/>
                            </a:schemeClr>
                          </a:solidFill>
                        </a:rPr>
                        <a:t>8.788</a:t>
                      </a:r>
                    </a:p>
                  </a:txBody>
                  <a:tcPr/>
                </a:tc>
                <a:extLst>
                  <a:ext uri="{0D108BD9-81ED-4DB2-BD59-A6C34878D82A}">
                    <a16:rowId xmlns:a16="http://schemas.microsoft.com/office/drawing/2014/main" val="3240436031"/>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7" y="230748"/>
            <a:ext cx="8041021" cy="646331"/>
          </a:xfrm>
          <a:prstGeom prst="rect">
            <a:avLst/>
          </a:prstGeom>
          <a:noFill/>
        </p:spPr>
        <p:txBody>
          <a:bodyPr wrap="square" rtlCol="0">
            <a:spAutoFit/>
          </a:bodyPr>
          <a:lstStyle/>
          <a:p>
            <a:pPr algn="ctr"/>
            <a:r>
              <a:rPr lang="en-GB" sz="3600" dirty="0">
                <a:solidFill>
                  <a:schemeClr val="accent1">
                    <a:lumMod val="75000"/>
                  </a:schemeClr>
                </a:solidFill>
              </a:rPr>
              <a:t>01/A FOOD SUPERSTORE SATURDAY</a:t>
            </a:r>
          </a:p>
        </p:txBody>
      </p:sp>
      <p:sp>
        <p:nvSpPr>
          <p:cNvPr id="8" name="TextBox 7">
            <a:extLst>
              <a:ext uri="{FF2B5EF4-FFF2-40B4-BE49-F238E27FC236}">
                <a16:creationId xmlns:a16="http://schemas.microsoft.com/office/drawing/2014/main" id="{7AA48EFE-31EE-4281-9946-2FB4D9608A3F}"/>
              </a:ext>
            </a:extLst>
          </p:cNvPr>
          <p:cNvSpPr txBox="1"/>
          <p:nvPr/>
        </p:nvSpPr>
        <p:spPr>
          <a:xfrm>
            <a:off x="890337" y="5980921"/>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100m²</a:t>
            </a:r>
          </a:p>
        </p:txBody>
      </p:sp>
    </p:spTree>
    <p:extLst>
      <p:ext uri="{BB962C8B-B14F-4D97-AF65-F5344CB8AC3E}">
        <p14:creationId xmlns:p14="http://schemas.microsoft.com/office/powerpoint/2010/main" val="28576286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1864353485"/>
              </p:ext>
            </p:extLst>
          </p:nvPr>
        </p:nvGraphicFramePr>
        <p:xfrm>
          <a:off x="803359" y="2131060"/>
          <a:ext cx="8127999" cy="25958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(79)</a:t>
                      </a:r>
                    </a:p>
                  </a:txBody>
                  <a:tcPr/>
                </a:tc>
                <a:tc>
                  <a:txBody>
                    <a:bodyPr/>
                    <a:lstStyle/>
                    <a:p>
                      <a:pPr algn="ctr"/>
                      <a:r>
                        <a:rPr lang="en-GB" dirty="0"/>
                        <a:t>Trips Totals (142.324)</a:t>
                      </a:r>
                    </a:p>
                  </a:txBody>
                  <a:tcPr/>
                </a:tc>
                <a:extLst>
                  <a:ext uri="{0D108BD9-81ED-4DB2-BD59-A6C34878D82A}">
                    <a16:rowId xmlns:a16="http://schemas.microsoft.com/office/drawing/2014/main" val="1303612232"/>
                  </a:ext>
                </a:extLst>
              </a:tr>
              <a:tr h="370840">
                <a:tc>
                  <a:txBody>
                    <a:bodyPr/>
                    <a:lstStyle/>
                    <a:p>
                      <a:pPr algn="ctr"/>
                      <a:r>
                        <a:rPr lang="en-GB" b="1" dirty="0">
                          <a:solidFill>
                            <a:schemeClr val="accent1">
                              <a:lumMod val="50000"/>
                            </a:schemeClr>
                          </a:solidFill>
                        </a:rPr>
                        <a:t>3 South West</a:t>
                      </a:r>
                    </a:p>
                  </a:txBody>
                  <a:tcPr/>
                </a:tc>
                <a:tc>
                  <a:txBody>
                    <a:bodyPr/>
                    <a:lstStyle/>
                    <a:p>
                      <a:pPr algn="ctr"/>
                      <a:r>
                        <a:rPr lang="en-GB" b="1" dirty="0">
                          <a:solidFill>
                            <a:schemeClr val="accent1">
                              <a:lumMod val="50000"/>
                            </a:schemeClr>
                          </a:solidFill>
                        </a:rPr>
                        <a:t>9</a:t>
                      </a:r>
                    </a:p>
                  </a:txBody>
                  <a:tcPr/>
                </a:tc>
                <a:tc>
                  <a:txBody>
                    <a:bodyPr/>
                    <a:lstStyle/>
                    <a:p>
                      <a:pPr algn="ctr"/>
                      <a:r>
                        <a:rPr lang="en-GB" b="1" dirty="0">
                          <a:solidFill>
                            <a:schemeClr val="accent1">
                              <a:lumMod val="50000"/>
                            </a:schemeClr>
                          </a:solidFill>
                        </a:rPr>
                        <a:t>182.402</a:t>
                      </a:r>
                    </a:p>
                  </a:txBody>
                  <a:tcPr/>
                </a:tc>
                <a:extLst>
                  <a:ext uri="{0D108BD9-81ED-4DB2-BD59-A6C34878D82A}">
                    <a16:rowId xmlns:a16="http://schemas.microsoft.com/office/drawing/2014/main" val="2605172988"/>
                  </a:ext>
                </a:extLst>
              </a:tr>
              <a:tr h="370840">
                <a:tc>
                  <a:txBody>
                    <a:bodyPr/>
                    <a:lstStyle/>
                    <a:p>
                      <a:pPr algn="ctr"/>
                      <a:r>
                        <a:rPr lang="en-GB" dirty="0">
                          <a:solidFill>
                            <a:schemeClr val="accent1">
                              <a:lumMod val="50000"/>
                            </a:schemeClr>
                          </a:solidFill>
                        </a:rPr>
                        <a:t>7-9 Unified North</a:t>
                      </a:r>
                    </a:p>
                  </a:txBody>
                  <a:tcPr/>
                </a:tc>
                <a:tc>
                  <a:txBody>
                    <a:bodyPr/>
                    <a:lstStyle/>
                    <a:p>
                      <a:pPr algn="ctr"/>
                      <a:r>
                        <a:rPr lang="en-GB" dirty="0">
                          <a:solidFill>
                            <a:schemeClr val="accent1">
                              <a:lumMod val="50000"/>
                            </a:schemeClr>
                          </a:solidFill>
                        </a:rPr>
                        <a:t>16</a:t>
                      </a:r>
                    </a:p>
                  </a:txBody>
                  <a:tcPr/>
                </a:tc>
                <a:tc>
                  <a:txBody>
                    <a:bodyPr/>
                    <a:lstStyle/>
                    <a:p>
                      <a:pPr algn="ctr"/>
                      <a:r>
                        <a:rPr lang="en-GB" dirty="0">
                          <a:solidFill>
                            <a:schemeClr val="accent1">
                              <a:lumMod val="50000"/>
                            </a:schemeClr>
                          </a:solidFill>
                        </a:rPr>
                        <a:t>145.470</a:t>
                      </a:r>
                    </a:p>
                  </a:txBody>
                  <a:tcPr/>
                </a:tc>
                <a:extLst>
                  <a:ext uri="{0D108BD9-81ED-4DB2-BD59-A6C34878D82A}">
                    <a16:rowId xmlns:a16="http://schemas.microsoft.com/office/drawing/2014/main" val="2991345650"/>
                  </a:ext>
                </a:extLst>
              </a:tr>
              <a:tr h="370840">
                <a:tc>
                  <a:txBody>
                    <a:bodyPr/>
                    <a:lstStyle/>
                    <a:p>
                      <a:pPr algn="ctr"/>
                      <a:r>
                        <a:rPr lang="en-GB" dirty="0">
                          <a:solidFill>
                            <a:schemeClr val="accent1">
                              <a:lumMod val="50000"/>
                            </a:schemeClr>
                          </a:solidFill>
                        </a:rPr>
                        <a:t>5-6 Unified Midlands</a:t>
                      </a:r>
                    </a:p>
                  </a:txBody>
                  <a:tcPr/>
                </a:tc>
                <a:tc>
                  <a:txBody>
                    <a:bodyPr/>
                    <a:lstStyle/>
                    <a:p>
                      <a:pPr algn="ctr"/>
                      <a:r>
                        <a:rPr lang="en-GB" dirty="0">
                          <a:solidFill>
                            <a:schemeClr val="accent1">
                              <a:lumMod val="50000"/>
                            </a:schemeClr>
                          </a:solidFill>
                        </a:rPr>
                        <a:t>10</a:t>
                      </a:r>
                    </a:p>
                  </a:txBody>
                  <a:tcPr/>
                </a:tc>
                <a:tc>
                  <a:txBody>
                    <a:bodyPr/>
                    <a:lstStyle/>
                    <a:p>
                      <a:pPr algn="ctr"/>
                      <a:r>
                        <a:rPr lang="en-GB" dirty="0">
                          <a:solidFill>
                            <a:schemeClr val="accent1">
                              <a:lumMod val="50000"/>
                            </a:schemeClr>
                          </a:solidFill>
                        </a:rPr>
                        <a:t>135.579</a:t>
                      </a:r>
                    </a:p>
                  </a:txBody>
                  <a:tcPr/>
                </a:tc>
                <a:extLst>
                  <a:ext uri="{0D108BD9-81ED-4DB2-BD59-A6C34878D82A}">
                    <a16:rowId xmlns:a16="http://schemas.microsoft.com/office/drawing/2014/main" val="2761149703"/>
                  </a:ext>
                </a:extLst>
              </a:tr>
              <a:tr h="370840">
                <a:tc>
                  <a:txBody>
                    <a:bodyPr/>
                    <a:lstStyle/>
                    <a:p>
                      <a:pPr algn="ctr"/>
                      <a:r>
                        <a:rPr lang="en-GB" dirty="0">
                          <a:solidFill>
                            <a:schemeClr val="accent1">
                              <a:lumMod val="50000"/>
                            </a:schemeClr>
                          </a:solidFill>
                        </a:rPr>
                        <a:t>2 South East</a:t>
                      </a:r>
                    </a:p>
                  </a:txBody>
                  <a:tcPr/>
                </a:tc>
                <a:tc>
                  <a:txBody>
                    <a:bodyPr/>
                    <a:lstStyle/>
                    <a:p>
                      <a:pPr algn="ctr"/>
                      <a:r>
                        <a:rPr lang="en-GB" dirty="0">
                          <a:solidFill>
                            <a:schemeClr val="accent1">
                              <a:lumMod val="50000"/>
                            </a:schemeClr>
                          </a:solidFill>
                        </a:rPr>
                        <a:t>15</a:t>
                      </a:r>
                    </a:p>
                  </a:txBody>
                  <a:tcPr/>
                </a:tc>
                <a:tc>
                  <a:txBody>
                    <a:bodyPr/>
                    <a:lstStyle/>
                    <a:p>
                      <a:pPr algn="ctr"/>
                      <a:r>
                        <a:rPr lang="en-GB" dirty="0">
                          <a:solidFill>
                            <a:schemeClr val="accent1">
                              <a:lumMod val="50000"/>
                            </a:schemeClr>
                          </a:solidFill>
                        </a:rPr>
                        <a:t>134.599</a:t>
                      </a:r>
                    </a:p>
                  </a:txBody>
                  <a:tcPr/>
                </a:tc>
                <a:extLst>
                  <a:ext uri="{0D108BD9-81ED-4DB2-BD59-A6C34878D82A}">
                    <a16:rowId xmlns:a16="http://schemas.microsoft.com/office/drawing/2014/main" val="418036043"/>
                  </a:ext>
                </a:extLst>
              </a:tr>
              <a:tr h="370840">
                <a:tc>
                  <a:txBody>
                    <a:bodyPr/>
                    <a:lstStyle/>
                    <a:p>
                      <a:pPr algn="ctr"/>
                      <a:r>
                        <a:rPr lang="en-GB" b="1" dirty="0">
                          <a:solidFill>
                            <a:schemeClr val="accent1">
                              <a:lumMod val="50000"/>
                            </a:schemeClr>
                          </a:solidFill>
                        </a:rPr>
                        <a:t>12-17 Unified Ireland</a:t>
                      </a:r>
                    </a:p>
                  </a:txBody>
                  <a:tcPr/>
                </a:tc>
                <a:tc>
                  <a:txBody>
                    <a:bodyPr/>
                    <a:lstStyle/>
                    <a:p>
                      <a:pPr algn="ctr"/>
                      <a:r>
                        <a:rPr lang="en-GB" b="1" dirty="0">
                          <a:solidFill>
                            <a:schemeClr val="accent1">
                              <a:lumMod val="50000"/>
                            </a:schemeClr>
                          </a:solidFill>
                        </a:rPr>
                        <a:t>5</a:t>
                      </a:r>
                    </a:p>
                  </a:txBody>
                  <a:tcPr/>
                </a:tc>
                <a:tc>
                  <a:txBody>
                    <a:bodyPr/>
                    <a:lstStyle/>
                    <a:p>
                      <a:pPr algn="ctr"/>
                      <a:r>
                        <a:rPr lang="en-GB" b="1" dirty="0">
                          <a:solidFill>
                            <a:schemeClr val="accent1">
                              <a:lumMod val="50000"/>
                            </a:schemeClr>
                          </a:solidFill>
                        </a:rPr>
                        <a:t>105.874</a:t>
                      </a:r>
                    </a:p>
                  </a:txBody>
                  <a:tcPr/>
                </a:tc>
                <a:extLst>
                  <a:ext uri="{0D108BD9-81ED-4DB2-BD59-A6C34878D82A}">
                    <a16:rowId xmlns:a16="http://schemas.microsoft.com/office/drawing/2014/main" val="2467861761"/>
                  </a:ext>
                </a:extLst>
              </a:tr>
              <a:tr h="370840">
                <a:tc>
                  <a:txBody>
                    <a:bodyPr/>
                    <a:lstStyle/>
                    <a:p>
                      <a:pPr algn="ctr"/>
                      <a:r>
                        <a:rPr lang="en-GB" b="1" dirty="0">
                          <a:solidFill>
                            <a:schemeClr val="accent1">
                              <a:lumMod val="50000"/>
                            </a:schemeClr>
                          </a:solidFill>
                        </a:rPr>
                        <a:t>1 Greater London</a:t>
                      </a:r>
                    </a:p>
                  </a:txBody>
                  <a:tcPr/>
                </a:tc>
                <a:tc>
                  <a:txBody>
                    <a:bodyPr/>
                    <a:lstStyle/>
                    <a:p>
                      <a:pPr algn="ctr"/>
                      <a:r>
                        <a:rPr lang="en-GB" b="1" dirty="0">
                          <a:solidFill>
                            <a:schemeClr val="accent1">
                              <a:lumMod val="50000"/>
                            </a:schemeClr>
                          </a:solidFill>
                        </a:rPr>
                        <a:t>7</a:t>
                      </a:r>
                    </a:p>
                  </a:txBody>
                  <a:tcPr/>
                </a:tc>
                <a:tc>
                  <a:txBody>
                    <a:bodyPr/>
                    <a:lstStyle/>
                    <a:p>
                      <a:pPr algn="ctr"/>
                      <a:r>
                        <a:rPr lang="en-GB" b="1" dirty="0">
                          <a:solidFill>
                            <a:schemeClr val="accent1">
                              <a:lumMod val="50000"/>
                            </a:schemeClr>
                          </a:solidFill>
                        </a:rPr>
                        <a:t>95.211</a:t>
                      </a:r>
                    </a:p>
                  </a:txBody>
                  <a:tcPr/>
                </a:tc>
                <a:extLst>
                  <a:ext uri="{0D108BD9-81ED-4DB2-BD59-A6C34878D82A}">
                    <a16:rowId xmlns:a16="http://schemas.microsoft.com/office/drawing/2014/main" val="4091000100"/>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6" y="765576"/>
            <a:ext cx="8041021" cy="646331"/>
          </a:xfrm>
          <a:prstGeom prst="rect">
            <a:avLst/>
          </a:prstGeom>
          <a:noFill/>
        </p:spPr>
        <p:txBody>
          <a:bodyPr wrap="square" rtlCol="0">
            <a:spAutoFit/>
          </a:bodyPr>
          <a:lstStyle/>
          <a:p>
            <a:pPr algn="ctr"/>
            <a:r>
              <a:rPr lang="en-GB" sz="3600" dirty="0">
                <a:solidFill>
                  <a:schemeClr val="accent1">
                    <a:lumMod val="75000"/>
                  </a:schemeClr>
                </a:solidFill>
              </a:rPr>
              <a:t>01/A FOOD SUPERSTORE SATURDAY</a:t>
            </a:r>
          </a:p>
        </p:txBody>
      </p:sp>
      <p:sp>
        <p:nvSpPr>
          <p:cNvPr id="8" name="TextBox 7">
            <a:extLst>
              <a:ext uri="{FF2B5EF4-FFF2-40B4-BE49-F238E27FC236}">
                <a16:creationId xmlns:a16="http://schemas.microsoft.com/office/drawing/2014/main" id="{7AA48EFE-31EE-4281-9946-2FB4D9608A3F}"/>
              </a:ext>
            </a:extLst>
          </p:cNvPr>
          <p:cNvSpPr txBox="1"/>
          <p:nvPr/>
        </p:nvSpPr>
        <p:spPr>
          <a:xfrm>
            <a:off x="846847" y="5446093"/>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100m²</a:t>
            </a:r>
          </a:p>
        </p:txBody>
      </p:sp>
    </p:spTree>
    <p:extLst>
      <p:ext uri="{BB962C8B-B14F-4D97-AF65-F5344CB8AC3E}">
        <p14:creationId xmlns:p14="http://schemas.microsoft.com/office/powerpoint/2010/main" val="3572851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997839"/>
            <a:ext cx="8041021" cy="2862322"/>
          </a:xfrm>
          <a:prstGeom prst="rect">
            <a:avLst/>
          </a:prstGeom>
          <a:noFill/>
        </p:spPr>
        <p:txBody>
          <a:bodyPr wrap="square" rtlCol="0">
            <a:spAutoFit/>
          </a:bodyPr>
          <a:lstStyle/>
          <a:p>
            <a:pPr algn="ctr"/>
            <a:r>
              <a:rPr lang="en-GB" sz="3600" dirty="0">
                <a:solidFill>
                  <a:schemeClr val="accent1">
                    <a:lumMod val="75000"/>
                  </a:schemeClr>
                </a:solidFill>
              </a:rPr>
              <a:t>Previous work suggested less regional variation than generally assumed</a:t>
            </a:r>
          </a:p>
          <a:p>
            <a:pPr algn="ctr"/>
            <a:endParaRPr lang="en-GB" sz="3600" dirty="0">
              <a:solidFill>
                <a:schemeClr val="accent1">
                  <a:lumMod val="75000"/>
                </a:schemeClr>
              </a:solidFill>
            </a:endParaRPr>
          </a:p>
          <a:p>
            <a:pPr algn="ctr"/>
            <a:r>
              <a:rPr lang="en-GB" sz="3600" dirty="0">
                <a:solidFill>
                  <a:schemeClr val="accent1">
                    <a:lumMod val="75000"/>
                  </a:schemeClr>
                </a:solidFill>
              </a:rPr>
              <a:t>TRICS would like to confirm or confront previous findings</a:t>
            </a:r>
          </a:p>
        </p:txBody>
      </p:sp>
    </p:spTree>
    <p:extLst>
      <p:ext uri="{BB962C8B-B14F-4D97-AF65-F5344CB8AC3E}">
        <p14:creationId xmlns:p14="http://schemas.microsoft.com/office/powerpoint/2010/main" val="97173592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2443443829"/>
              </p:ext>
            </p:extLst>
          </p:nvPr>
        </p:nvGraphicFramePr>
        <p:xfrm>
          <a:off x="803359" y="1203960"/>
          <a:ext cx="8127999" cy="44500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(79)</a:t>
                      </a:r>
                    </a:p>
                  </a:txBody>
                  <a:tcPr/>
                </a:tc>
                <a:tc>
                  <a:txBody>
                    <a:bodyPr/>
                    <a:lstStyle/>
                    <a:p>
                      <a:pPr algn="ctr"/>
                      <a:r>
                        <a:rPr lang="en-GB" dirty="0"/>
                        <a:t>Trips Totals (142.324)</a:t>
                      </a:r>
                    </a:p>
                  </a:txBody>
                  <a:tcPr/>
                </a:tc>
                <a:extLst>
                  <a:ext uri="{0D108BD9-81ED-4DB2-BD59-A6C34878D82A}">
                    <a16:rowId xmlns:a16="http://schemas.microsoft.com/office/drawing/2014/main" val="1303612232"/>
                  </a:ext>
                </a:extLst>
              </a:tr>
              <a:tr h="370840">
                <a:tc>
                  <a:txBody>
                    <a:bodyPr/>
                    <a:lstStyle/>
                    <a:p>
                      <a:pPr algn="ctr"/>
                      <a:r>
                        <a:rPr lang="en-GB" b="1" dirty="0">
                          <a:solidFill>
                            <a:schemeClr val="accent1">
                              <a:lumMod val="50000"/>
                            </a:schemeClr>
                          </a:solidFill>
                        </a:rPr>
                        <a:t>4 East Anglia</a:t>
                      </a:r>
                    </a:p>
                  </a:txBody>
                  <a:tcPr/>
                </a:tc>
                <a:tc>
                  <a:txBody>
                    <a:bodyPr/>
                    <a:lstStyle/>
                    <a:p>
                      <a:pPr algn="ctr"/>
                      <a:r>
                        <a:rPr lang="en-GB" b="1" dirty="0">
                          <a:solidFill>
                            <a:schemeClr val="accent1">
                              <a:lumMod val="50000"/>
                            </a:schemeClr>
                          </a:solidFill>
                        </a:rPr>
                        <a:t>3</a:t>
                      </a:r>
                    </a:p>
                  </a:txBody>
                  <a:tcPr/>
                </a:tc>
                <a:tc>
                  <a:txBody>
                    <a:bodyPr/>
                    <a:lstStyle/>
                    <a:p>
                      <a:pPr algn="ctr"/>
                      <a:r>
                        <a:rPr lang="en-GB" b="1" dirty="0">
                          <a:solidFill>
                            <a:schemeClr val="accent1">
                              <a:lumMod val="50000"/>
                            </a:schemeClr>
                          </a:solidFill>
                        </a:rPr>
                        <a:t>190.215</a:t>
                      </a:r>
                    </a:p>
                  </a:txBody>
                  <a:tcPr/>
                </a:tc>
                <a:extLst>
                  <a:ext uri="{0D108BD9-81ED-4DB2-BD59-A6C34878D82A}">
                    <a16:rowId xmlns:a16="http://schemas.microsoft.com/office/drawing/2014/main" val="2605172988"/>
                  </a:ext>
                </a:extLst>
              </a:tr>
              <a:tr h="370840">
                <a:tc>
                  <a:txBody>
                    <a:bodyPr/>
                    <a:lstStyle/>
                    <a:p>
                      <a:pPr algn="ctr"/>
                      <a:r>
                        <a:rPr lang="en-GB" b="1" dirty="0">
                          <a:solidFill>
                            <a:schemeClr val="accent1">
                              <a:lumMod val="50000"/>
                            </a:schemeClr>
                          </a:solidFill>
                        </a:rPr>
                        <a:t>3 South West</a:t>
                      </a:r>
                    </a:p>
                  </a:txBody>
                  <a:tcPr/>
                </a:tc>
                <a:tc>
                  <a:txBody>
                    <a:bodyPr/>
                    <a:lstStyle/>
                    <a:p>
                      <a:pPr algn="ctr"/>
                      <a:r>
                        <a:rPr lang="en-GB" b="1" dirty="0">
                          <a:solidFill>
                            <a:schemeClr val="accent1">
                              <a:lumMod val="50000"/>
                            </a:schemeClr>
                          </a:solidFill>
                        </a:rPr>
                        <a:t>9</a:t>
                      </a:r>
                    </a:p>
                  </a:txBody>
                  <a:tcPr/>
                </a:tc>
                <a:tc>
                  <a:txBody>
                    <a:bodyPr/>
                    <a:lstStyle/>
                    <a:p>
                      <a:pPr algn="ctr"/>
                      <a:r>
                        <a:rPr lang="en-GB" b="1" dirty="0">
                          <a:solidFill>
                            <a:schemeClr val="accent1">
                              <a:lumMod val="50000"/>
                            </a:schemeClr>
                          </a:solidFill>
                        </a:rPr>
                        <a:t>182.402</a:t>
                      </a:r>
                    </a:p>
                  </a:txBody>
                  <a:tcPr/>
                </a:tc>
                <a:extLst>
                  <a:ext uri="{0D108BD9-81ED-4DB2-BD59-A6C34878D82A}">
                    <a16:rowId xmlns:a16="http://schemas.microsoft.com/office/drawing/2014/main" val="2991345650"/>
                  </a:ext>
                </a:extLst>
              </a:tr>
              <a:tr h="370840">
                <a:tc>
                  <a:txBody>
                    <a:bodyPr/>
                    <a:lstStyle/>
                    <a:p>
                      <a:pPr algn="ctr"/>
                      <a:r>
                        <a:rPr lang="en-GB" dirty="0">
                          <a:solidFill>
                            <a:schemeClr val="accent1">
                              <a:lumMod val="50000"/>
                            </a:schemeClr>
                          </a:solidFill>
                        </a:rPr>
                        <a:t>7 Yorkshire &amp; North Lincolnshire</a:t>
                      </a:r>
                    </a:p>
                  </a:txBody>
                  <a:tcPr/>
                </a:tc>
                <a:tc>
                  <a:txBody>
                    <a:bodyPr/>
                    <a:lstStyle/>
                    <a:p>
                      <a:pPr algn="ctr"/>
                      <a:r>
                        <a:rPr lang="en-GB" dirty="0">
                          <a:solidFill>
                            <a:schemeClr val="accent1">
                              <a:lumMod val="50000"/>
                            </a:schemeClr>
                          </a:solidFill>
                        </a:rPr>
                        <a:t>6</a:t>
                      </a:r>
                    </a:p>
                  </a:txBody>
                  <a:tcPr/>
                </a:tc>
                <a:tc>
                  <a:txBody>
                    <a:bodyPr/>
                    <a:lstStyle/>
                    <a:p>
                      <a:pPr algn="ctr"/>
                      <a:r>
                        <a:rPr lang="en-GB" dirty="0">
                          <a:solidFill>
                            <a:schemeClr val="accent1">
                              <a:lumMod val="50000"/>
                            </a:schemeClr>
                          </a:solidFill>
                        </a:rPr>
                        <a:t>151.846</a:t>
                      </a:r>
                    </a:p>
                  </a:txBody>
                  <a:tcPr/>
                </a:tc>
                <a:extLst>
                  <a:ext uri="{0D108BD9-81ED-4DB2-BD59-A6C34878D82A}">
                    <a16:rowId xmlns:a16="http://schemas.microsoft.com/office/drawing/2014/main" val="418036043"/>
                  </a:ext>
                </a:extLst>
              </a:tr>
              <a:tr h="370840">
                <a:tc>
                  <a:txBody>
                    <a:bodyPr/>
                    <a:lstStyle/>
                    <a:p>
                      <a:pPr algn="ctr"/>
                      <a:r>
                        <a:rPr lang="en-GB" dirty="0">
                          <a:solidFill>
                            <a:schemeClr val="accent1">
                              <a:lumMod val="50000"/>
                            </a:schemeClr>
                          </a:solidFill>
                        </a:rPr>
                        <a:t>10 Wales</a:t>
                      </a:r>
                    </a:p>
                  </a:txBody>
                  <a:tcPr/>
                </a:tc>
                <a:tc>
                  <a:txBody>
                    <a:bodyPr/>
                    <a:lstStyle/>
                    <a:p>
                      <a:pPr algn="ctr"/>
                      <a:r>
                        <a:rPr lang="en-GB" dirty="0">
                          <a:solidFill>
                            <a:schemeClr val="accent1">
                              <a:lumMod val="50000"/>
                            </a:schemeClr>
                          </a:solidFill>
                        </a:rPr>
                        <a:t>7</a:t>
                      </a:r>
                    </a:p>
                  </a:txBody>
                  <a:tcPr/>
                </a:tc>
                <a:tc>
                  <a:txBody>
                    <a:bodyPr/>
                    <a:lstStyle/>
                    <a:p>
                      <a:pPr algn="ctr"/>
                      <a:r>
                        <a:rPr lang="en-GB" dirty="0">
                          <a:solidFill>
                            <a:schemeClr val="accent1">
                              <a:lumMod val="50000"/>
                            </a:schemeClr>
                          </a:solidFill>
                        </a:rPr>
                        <a:t>148.896</a:t>
                      </a:r>
                    </a:p>
                  </a:txBody>
                  <a:tcPr/>
                </a:tc>
                <a:extLst>
                  <a:ext uri="{0D108BD9-81ED-4DB2-BD59-A6C34878D82A}">
                    <a16:rowId xmlns:a16="http://schemas.microsoft.com/office/drawing/2014/main" val="3178376424"/>
                  </a:ext>
                </a:extLst>
              </a:tr>
              <a:tr h="370840">
                <a:tc>
                  <a:txBody>
                    <a:bodyPr/>
                    <a:lstStyle/>
                    <a:p>
                      <a:pPr algn="ctr"/>
                      <a:r>
                        <a:rPr lang="en-GB" dirty="0">
                          <a:solidFill>
                            <a:schemeClr val="accent1">
                              <a:lumMod val="50000"/>
                            </a:schemeClr>
                          </a:solidFill>
                        </a:rPr>
                        <a:t>7-9 Unified North</a:t>
                      </a:r>
                    </a:p>
                  </a:txBody>
                  <a:tcPr/>
                </a:tc>
                <a:tc>
                  <a:txBody>
                    <a:bodyPr/>
                    <a:lstStyle/>
                    <a:p>
                      <a:pPr algn="ctr"/>
                      <a:r>
                        <a:rPr lang="en-GB" dirty="0">
                          <a:solidFill>
                            <a:schemeClr val="accent1">
                              <a:lumMod val="50000"/>
                            </a:schemeClr>
                          </a:solidFill>
                        </a:rPr>
                        <a:t>16</a:t>
                      </a:r>
                    </a:p>
                  </a:txBody>
                  <a:tcPr/>
                </a:tc>
                <a:tc>
                  <a:txBody>
                    <a:bodyPr/>
                    <a:lstStyle/>
                    <a:p>
                      <a:pPr algn="ctr"/>
                      <a:r>
                        <a:rPr lang="en-GB" dirty="0">
                          <a:solidFill>
                            <a:schemeClr val="accent1">
                              <a:lumMod val="50000"/>
                            </a:schemeClr>
                          </a:solidFill>
                        </a:rPr>
                        <a:t>145.470</a:t>
                      </a:r>
                    </a:p>
                  </a:txBody>
                  <a:tcPr/>
                </a:tc>
                <a:extLst>
                  <a:ext uri="{0D108BD9-81ED-4DB2-BD59-A6C34878D82A}">
                    <a16:rowId xmlns:a16="http://schemas.microsoft.com/office/drawing/2014/main" val="2467861761"/>
                  </a:ext>
                </a:extLst>
              </a:tr>
              <a:tr h="370840">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extLst>
                  <a:ext uri="{0D108BD9-81ED-4DB2-BD59-A6C34878D82A}">
                    <a16:rowId xmlns:a16="http://schemas.microsoft.com/office/drawing/2014/main" val="4091000100"/>
                  </a:ext>
                </a:extLst>
              </a:tr>
              <a:tr h="370840">
                <a:tc>
                  <a:txBody>
                    <a:bodyPr/>
                    <a:lstStyle/>
                    <a:p>
                      <a:pPr algn="ctr"/>
                      <a:r>
                        <a:rPr lang="en-GB" dirty="0">
                          <a:solidFill>
                            <a:schemeClr val="accent1">
                              <a:lumMod val="50000"/>
                            </a:schemeClr>
                          </a:solidFill>
                        </a:rPr>
                        <a:t>2 South East</a:t>
                      </a:r>
                    </a:p>
                  </a:txBody>
                  <a:tcPr/>
                </a:tc>
                <a:tc>
                  <a:txBody>
                    <a:bodyPr/>
                    <a:lstStyle/>
                    <a:p>
                      <a:pPr algn="ctr"/>
                      <a:r>
                        <a:rPr lang="en-GB" dirty="0">
                          <a:solidFill>
                            <a:schemeClr val="accent1">
                              <a:lumMod val="50000"/>
                            </a:schemeClr>
                          </a:solidFill>
                        </a:rPr>
                        <a:t>15</a:t>
                      </a:r>
                    </a:p>
                  </a:txBody>
                  <a:tcPr/>
                </a:tc>
                <a:tc>
                  <a:txBody>
                    <a:bodyPr/>
                    <a:lstStyle/>
                    <a:p>
                      <a:pPr algn="ctr"/>
                      <a:r>
                        <a:rPr lang="en-GB" dirty="0">
                          <a:solidFill>
                            <a:schemeClr val="accent1">
                              <a:lumMod val="50000"/>
                            </a:schemeClr>
                          </a:solidFill>
                        </a:rPr>
                        <a:t>134.599</a:t>
                      </a:r>
                    </a:p>
                  </a:txBody>
                  <a:tcPr/>
                </a:tc>
                <a:extLst>
                  <a:ext uri="{0D108BD9-81ED-4DB2-BD59-A6C34878D82A}">
                    <a16:rowId xmlns:a16="http://schemas.microsoft.com/office/drawing/2014/main" val="1682202462"/>
                  </a:ext>
                </a:extLst>
              </a:tr>
              <a:tr h="370840">
                <a:tc>
                  <a:txBody>
                    <a:bodyPr/>
                    <a:lstStyle/>
                    <a:p>
                      <a:pPr algn="ctr"/>
                      <a:r>
                        <a:rPr lang="en-GB" dirty="0">
                          <a:solidFill>
                            <a:schemeClr val="accent1">
                              <a:lumMod val="50000"/>
                            </a:schemeClr>
                          </a:solidFill>
                        </a:rPr>
                        <a:t>17 Ulster Northern Ireland</a:t>
                      </a:r>
                    </a:p>
                  </a:txBody>
                  <a:tcPr/>
                </a:tc>
                <a:tc>
                  <a:txBody>
                    <a:bodyPr/>
                    <a:lstStyle/>
                    <a:p>
                      <a:pPr algn="ctr"/>
                      <a:r>
                        <a:rPr lang="en-GB" dirty="0">
                          <a:solidFill>
                            <a:schemeClr val="accent1">
                              <a:lumMod val="50000"/>
                            </a:schemeClr>
                          </a:solidFill>
                        </a:rPr>
                        <a:t>4</a:t>
                      </a:r>
                    </a:p>
                  </a:txBody>
                  <a:tcPr/>
                </a:tc>
                <a:tc>
                  <a:txBody>
                    <a:bodyPr/>
                    <a:lstStyle/>
                    <a:p>
                      <a:pPr algn="ctr"/>
                      <a:r>
                        <a:rPr lang="en-GB" dirty="0">
                          <a:solidFill>
                            <a:schemeClr val="accent1">
                              <a:lumMod val="50000"/>
                            </a:schemeClr>
                          </a:solidFill>
                        </a:rPr>
                        <a:t>110.062</a:t>
                      </a:r>
                    </a:p>
                  </a:txBody>
                  <a:tcPr/>
                </a:tc>
                <a:extLst>
                  <a:ext uri="{0D108BD9-81ED-4DB2-BD59-A6C34878D82A}">
                    <a16:rowId xmlns:a16="http://schemas.microsoft.com/office/drawing/2014/main" val="3163288701"/>
                  </a:ext>
                </a:extLst>
              </a:tr>
              <a:tr h="370840">
                <a:tc>
                  <a:txBody>
                    <a:bodyPr/>
                    <a:lstStyle/>
                    <a:p>
                      <a:pPr algn="ctr"/>
                      <a:r>
                        <a:rPr lang="en-GB" b="1" dirty="0">
                          <a:solidFill>
                            <a:schemeClr val="accent1">
                              <a:lumMod val="50000"/>
                            </a:schemeClr>
                          </a:solidFill>
                        </a:rPr>
                        <a:t>12-17 Unified Ireland</a:t>
                      </a:r>
                    </a:p>
                  </a:txBody>
                  <a:tcPr/>
                </a:tc>
                <a:tc>
                  <a:txBody>
                    <a:bodyPr/>
                    <a:lstStyle/>
                    <a:p>
                      <a:pPr algn="ctr"/>
                      <a:r>
                        <a:rPr lang="en-GB" b="1" dirty="0">
                          <a:solidFill>
                            <a:schemeClr val="accent1">
                              <a:lumMod val="50000"/>
                            </a:schemeClr>
                          </a:solidFill>
                        </a:rPr>
                        <a:t>5</a:t>
                      </a:r>
                    </a:p>
                  </a:txBody>
                  <a:tcPr/>
                </a:tc>
                <a:tc>
                  <a:txBody>
                    <a:bodyPr/>
                    <a:lstStyle/>
                    <a:p>
                      <a:pPr algn="ctr"/>
                      <a:r>
                        <a:rPr lang="en-GB" b="1" dirty="0">
                          <a:solidFill>
                            <a:schemeClr val="accent1">
                              <a:lumMod val="50000"/>
                            </a:schemeClr>
                          </a:solidFill>
                        </a:rPr>
                        <a:t>105.874</a:t>
                      </a:r>
                    </a:p>
                  </a:txBody>
                  <a:tcPr/>
                </a:tc>
                <a:extLst>
                  <a:ext uri="{0D108BD9-81ED-4DB2-BD59-A6C34878D82A}">
                    <a16:rowId xmlns:a16="http://schemas.microsoft.com/office/drawing/2014/main" val="493749989"/>
                  </a:ext>
                </a:extLst>
              </a:tr>
              <a:tr h="370840">
                <a:tc>
                  <a:txBody>
                    <a:bodyPr/>
                    <a:lstStyle/>
                    <a:p>
                      <a:pPr algn="ctr"/>
                      <a:r>
                        <a:rPr lang="en-GB" b="1" dirty="0">
                          <a:solidFill>
                            <a:schemeClr val="accent1">
                              <a:lumMod val="50000"/>
                            </a:schemeClr>
                          </a:solidFill>
                        </a:rPr>
                        <a:t>11 Scotland</a:t>
                      </a:r>
                    </a:p>
                  </a:txBody>
                  <a:tcPr/>
                </a:tc>
                <a:tc>
                  <a:txBody>
                    <a:bodyPr/>
                    <a:lstStyle/>
                    <a:p>
                      <a:pPr algn="ctr"/>
                      <a:r>
                        <a:rPr lang="en-GB" b="1" dirty="0">
                          <a:solidFill>
                            <a:schemeClr val="accent1">
                              <a:lumMod val="50000"/>
                            </a:schemeClr>
                          </a:solidFill>
                        </a:rPr>
                        <a:t>7</a:t>
                      </a:r>
                    </a:p>
                  </a:txBody>
                  <a:tcPr/>
                </a:tc>
                <a:tc>
                  <a:txBody>
                    <a:bodyPr/>
                    <a:lstStyle/>
                    <a:p>
                      <a:pPr algn="ctr"/>
                      <a:r>
                        <a:rPr lang="en-GB" b="1" dirty="0">
                          <a:solidFill>
                            <a:schemeClr val="accent1">
                              <a:lumMod val="50000"/>
                            </a:schemeClr>
                          </a:solidFill>
                        </a:rPr>
                        <a:t>98.821</a:t>
                      </a:r>
                    </a:p>
                  </a:txBody>
                  <a:tcPr/>
                </a:tc>
                <a:extLst>
                  <a:ext uri="{0D108BD9-81ED-4DB2-BD59-A6C34878D82A}">
                    <a16:rowId xmlns:a16="http://schemas.microsoft.com/office/drawing/2014/main" val="2438297356"/>
                  </a:ext>
                </a:extLst>
              </a:tr>
              <a:tr h="370840">
                <a:tc>
                  <a:txBody>
                    <a:bodyPr/>
                    <a:lstStyle/>
                    <a:p>
                      <a:pPr algn="ctr"/>
                      <a:r>
                        <a:rPr lang="en-GB" b="1" dirty="0">
                          <a:solidFill>
                            <a:schemeClr val="accent1">
                              <a:lumMod val="50000"/>
                            </a:schemeClr>
                          </a:solidFill>
                        </a:rPr>
                        <a:t>1 Greater London</a:t>
                      </a:r>
                    </a:p>
                  </a:txBody>
                  <a:tcPr/>
                </a:tc>
                <a:tc>
                  <a:txBody>
                    <a:bodyPr/>
                    <a:lstStyle/>
                    <a:p>
                      <a:pPr algn="ctr"/>
                      <a:r>
                        <a:rPr lang="en-GB" b="1" dirty="0">
                          <a:solidFill>
                            <a:schemeClr val="accent1">
                              <a:lumMod val="50000"/>
                            </a:schemeClr>
                          </a:solidFill>
                        </a:rPr>
                        <a:t>7</a:t>
                      </a:r>
                    </a:p>
                  </a:txBody>
                  <a:tcPr/>
                </a:tc>
                <a:tc>
                  <a:txBody>
                    <a:bodyPr/>
                    <a:lstStyle/>
                    <a:p>
                      <a:pPr algn="ctr"/>
                      <a:r>
                        <a:rPr lang="en-GB" b="1" dirty="0">
                          <a:solidFill>
                            <a:schemeClr val="accent1">
                              <a:lumMod val="50000"/>
                            </a:schemeClr>
                          </a:solidFill>
                        </a:rPr>
                        <a:t>95.211</a:t>
                      </a:r>
                    </a:p>
                  </a:txBody>
                  <a:tcPr/>
                </a:tc>
                <a:extLst>
                  <a:ext uri="{0D108BD9-81ED-4DB2-BD59-A6C34878D82A}">
                    <a16:rowId xmlns:a16="http://schemas.microsoft.com/office/drawing/2014/main" val="3240436031"/>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7" y="230748"/>
            <a:ext cx="8041021" cy="646331"/>
          </a:xfrm>
          <a:prstGeom prst="rect">
            <a:avLst/>
          </a:prstGeom>
          <a:noFill/>
        </p:spPr>
        <p:txBody>
          <a:bodyPr wrap="square" rtlCol="0">
            <a:spAutoFit/>
          </a:bodyPr>
          <a:lstStyle/>
          <a:p>
            <a:pPr algn="ctr"/>
            <a:r>
              <a:rPr lang="en-GB" sz="3600" dirty="0">
                <a:solidFill>
                  <a:schemeClr val="accent1">
                    <a:lumMod val="75000"/>
                  </a:schemeClr>
                </a:solidFill>
              </a:rPr>
              <a:t>01/A FOOD SUPERSTORE SATURDAY</a:t>
            </a:r>
          </a:p>
        </p:txBody>
      </p:sp>
      <p:sp>
        <p:nvSpPr>
          <p:cNvPr id="8" name="TextBox 7">
            <a:extLst>
              <a:ext uri="{FF2B5EF4-FFF2-40B4-BE49-F238E27FC236}">
                <a16:creationId xmlns:a16="http://schemas.microsoft.com/office/drawing/2014/main" id="{7AA48EFE-31EE-4281-9946-2FB4D9608A3F}"/>
              </a:ext>
            </a:extLst>
          </p:cNvPr>
          <p:cNvSpPr txBox="1"/>
          <p:nvPr/>
        </p:nvSpPr>
        <p:spPr>
          <a:xfrm>
            <a:off x="890337" y="5980921"/>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100m²</a:t>
            </a:r>
          </a:p>
        </p:txBody>
      </p:sp>
    </p:spTree>
    <p:extLst>
      <p:ext uri="{BB962C8B-B14F-4D97-AF65-F5344CB8AC3E}">
        <p14:creationId xmlns:p14="http://schemas.microsoft.com/office/powerpoint/2010/main" val="22357314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889843"/>
            <a:ext cx="8041021" cy="5078313"/>
          </a:xfrm>
          <a:prstGeom prst="rect">
            <a:avLst/>
          </a:prstGeom>
          <a:noFill/>
        </p:spPr>
        <p:txBody>
          <a:bodyPr wrap="square" rtlCol="0">
            <a:spAutoFit/>
          </a:bodyPr>
          <a:lstStyle/>
          <a:p>
            <a:pPr algn="ctr"/>
            <a:r>
              <a:rPr lang="en-GB" sz="3600" dirty="0">
                <a:solidFill>
                  <a:schemeClr val="accent1">
                    <a:lumMod val="75000"/>
                  </a:schemeClr>
                </a:solidFill>
              </a:rPr>
              <a:t>In these two data samples, only Wales and South West remain in the top five regions from Friday to Saturday peak totals</a:t>
            </a:r>
          </a:p>
          <a:p>
            <a:pPr algn="ctr"/>
            <a:endParaRPr lang="en-GB" sz="3600" dirty="0">
              <a:solidFill>
                <a:schemeClr val="accent1">
                  <a:lumMod val="75000"/>
                </a:schemeClr>
              </a:solidFill>
            </a:endParaRPr>
          </a:p>
          <a:p>
            <a:pPr algn="ctr"/>
            <a:r>
              <a:rPr lang="en-GB" sz="3600" dirty="0">
                <a:solidFill>
                  <a:schemeClr val="accent1">
                    <a:lumMod val="75000"/>
                  </a:schemeClr>
                </a:solidFill>
              </a:rPr>
              <a:t>In these two data samples, only Greater London and Scotland remain in the bottom five regions from Friday to Saturday trips totals</a:t>
            </a:r>
          </a:p>
        </p:txBody>
      </p:sp>
    </p:spTree>
    <p:extLst>
      <p:ext uri="{BB962C8B-B14F-4D97-AF65-F5344CB8AC3E}">
        <p14:creationId xmlns:p14="http://schemas.microsoft.com/office/powerpoint/2010/main" val="16699838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2644170"/>
            <a:ext cx="8041021" cy="1569660"/>
          </a:xfrm>
          <a:prstGeom prst="rect">
            <a:avLst/>
          </a:prstGeom>
          <a:noFill/>
        </p:spPr>
        <p:txBody>
          <a:bodyPr wrap="square" rtlCol="0">
            <a:spAutoFit/>
          </a:bodyPr>
          <a:lstStyle/>
          <a:p>
            <a:pPr algn="ctr"/>
            <a:r>
              <a:rPr lang="en-GB" sz="4800" dirty="0">
                <a:solidFill>
                  <a:schemeClr val="accent1">
                    <a:lumMod val="75000"/>
                  </a:schemeClr>
                </a:solidFill>
              </a:rPr>
              <a:t>02/A OFFICE</a:t>
            </a:r>
          </a:p>
          <a:p>
            <a:pPr algn="ctr"/>
            <a:r>
              <a:rPr lang="en-GB" sz="4800" dirty="0">
                <a:solidFill>
                  <a:schemeClr val="accent1">
                    <a:lumMod val="75000"/>
                  </a:schemeClr>
                </a:solidFill>
              </a:rPr>
              <a:t>WEEKDAY RESULTS</a:t>
            </a:r>
          </a:p>
        </p:txBody>
      </p:sp>
    </p:spTree>
    <p:extLst>
      <p:ext uri="{BB962C8B-B14F-4D97-AF65-F5344CB8AC3E}">
        <p14:creationId xmlns:p14="http://schemas.microsoft.com/office/powerpoint/2010/main" val="36534662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1154590431"/>
              </p:ext>
            </p:extLst>
          </p:nvPr>
        </p:nvGraphicFramePr>
        <p:xfrm>
          <a:off x="803359" y="2131060"/>
          <a:ext cx="8127999" cy="25958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(134)</a:t>
                      </a:r>
                    </a:p>
                  </a:txBody>
                  <a:tcPr/>
                </a:tc>
                <a:tc>
                  <a:txBody>
                    <a:bodyPr/>
                    <a:lstStyle/>
                    <a:p>
                      <a:pPr algn="ctr"/>
                      <a:r>
                        <a:rPr lang="en-GB" dirty="0"/>
                        <a:t>Peak Totals (0.723)</a:t>
                      </a:r>
                    </a:p>
                  </a:txBody>
                  <a:tcPr/>
                </a:tc>
                <a:extLst>
                  <a:ext uri="{0D108BD9-81ED-4DB2-BD59-A6C34878D82A}">
                    <a16:rowId xmlns:a16="http://schemas.microsoft.com/office/drawing/2014/main" val="1303612232"/>
                  </a:ext>
                </a:extLst>
              </a:tr>
              <a:tr h="370840">
                <a:tc>
                  <a:txBody>
                    <a:bodyPr/>
                    <a:lstStyle/>
                    <a:p>
                      <a:pPr algn="ctr"/>
                      <a:r>
                        <a:rPr lang="en-GB" b="1" dirty="0">
                          <a:solidFill>
                            <a:schemeClr val="accent1">
                              <a:lumMod val="50000"/>
                            </a:schemeClr>
                          </a:solidFill>
                        </a:rPr>
                        <a:t>7-9 Unified North</a:t>
                      </a:r>
                    </a:p>
                  </a:txBody>
                  <a:tcPr/>
                </a:tc>
                <a:tc>
                  <a:txBody>
                    <a:bodyPr/>
                    <a:lstStyle/>
                    <a:p>
                      <a:pPr algn="ctr"/>
                      <a:r>
                        <a:rPr lang="en-GB" b="1" dirty="0">
                          <a:solidFill>
                            <a:schemeClr val="accent1">
                              <a:lumMod val="50000"/>
                            </a:schemeClr>
                          </a:solidFill>
                        </a:rPr>
                        <a:t>26</a:t>
                      </a:r>
                    </a:p>
                  </a:txBody>
                  <a:tcPr/>
                </a:tc>
                <a:tc>
                  <a:txBody>
                    <a:bodyPr/>
                    <a:lstStyle/>
                    <a:p>
                      <a:pPr algn="ctr"/>
                      <a:r>
                        <a:rPr lang="en-GB" b="1" dirty="0">
                          <a:solidFill>
                            <a:schemeClr val="accent1">
                              <a:lumMod val="50000"/>
                            </a:schemeClr>
                          </a:solidFill>
                        </a:rPr>
                        <a:t>1.073</a:t>
                      </a:r>
                    </a:p>
                  </a:txBody>
                  <a:tcPr/>
                </a:tc>
                <a:extLst>
                  <a:ext uri="{0D108BD9-81ED-4DB2-BD59-A6C34878D82A}">
                    <a16:rowId xmlns:a16="http://schemas.microsoft.com/office/drawing/2014/main" val="1984002032"/>
                  </a:ext>
                </a:extLst>
              </a:tr>
              <a:tr h="370840">
                <a:tc>
                  <a:txBody>
                    <a:bodyPr/>
                    <a:lstStyle/>
                    <a:p>
                      <a:pPr algn="ctr"/>
                      <a:r>
                        <a:rPr lang="en-GB" b="1" dirty="0">
                          <a:solidFill>
                            <a:schemeClr val="accent1">
                              <a:lumMod val="50000"/>
                            </a:schemeClr>
                          </a:solidFill>
                        </a:rPr>
                        <a:t>3 South West</a:t>
                      </a:r>
                    </a:p>
                  </a:txBody>
                  <a:tcPr/>
                </a:tc>
                <a:tc>
                  <a:txBody>
                    <a:bodyPr/>
                    <a:lstStyle/>
                    <a:p>
                      <a:pPr algn="ctr"/>
                      <a:r>
                        <a:rPr lang="en-GB" b="1" dirty="0">
                          <a:solidFill>
                            <a:schemeClr val="accent1">
                              <a:lumMod val="50000"/>
                            </a:schemeClr>
                          </a:solidFill>
                        </a:rPr>
                        <a:t>6</a:t>
                      </a:r>
                    </a:p>
                  </a:txBody>
                  <a:tcPr/>
                </a:tc>
                <a:tc>
                  <a:txBody>
                    <a:bodyPr/>
                    <a:lstStyle/>
                    <a:p>
                      <a:pPr algn="ctr"/>
                      <a:r>
                        <a:rPr lang="en-GB" b="1" dirty="0">
                          <a:solidFill>
                            <a:schemeClr val="accent1">
                              <a:lumMod val="50000"/>
                            </a:schemeClr>
                          </a:solidFill>
                        </a:rPr>
                        <a:t>1.045</a:t>
                      </a:r>
                    </a:p>
                  </a:txBody>
                  <a:tcPr/>
                </a:tc>
                <a:extLst>
                  <a:ext uri="{0D108BD9-81ED-4DB2-BD59-A6C34878D82A}">
                    <a16:rowId xmlns:a16="http://schemas.microsoft.com/office/drawing/2014/main" val="2605172988"/>
                  </a:ext>
                </a:extLst>
              </a:tr>
              <a:tr h="370840">
                <a:tc>
                  <a:txBody>
                    <a:bodyPr/>
                    <a:lstStyle/>
                    <a:p>
                      <a:pPr algn="ctr"/>
                      <a:r>
                        <a:rPr lang="en-GB" dirty="0">
                          <a:solidFill>
                            <a:schemeClr val="accent1">
                              <a:lumMod val="50000"/>
                            </a:schemeClr>
                          </a:solidFill>
                        </a:rPr>
                        <a:t>2 South East</a:t>
                      </a:r>
                    </a:p>
                  </a:txBody>
                  <a:tcPr/>
                </a:tc>
                <a:tc>
                  <a:txBody>
                    <a:bodyPr/>
                    <a:lstStyle/>
                    <a:p>
                      <a:pPr algn="ctr"/>
                      <a:r>
                        <a:rPr lang="en-GB" dirty="0">
                          <a:solidFill>
                            <a:schemeClr val="accent1">
                              <a:lumMod val="50000"/>
                            </a:schemeClr>
                          </a:solidFill>
                        </a:rPr>
                        <a:t>30</a:t>
                      </a:r>
                    </a:p>
                  </a:txBody>
                  <a:tcPr/>
                </a:tc>
                <a:tc>
                  <a:txBody>
                    <a:bodyPr/>
                    <a:lstStyle/>
                    <a:p>
                      <a:pPr algn="ctr"/>
                      <a:r>
                        <a:rPr lang="en-GB" dirty="0">
                          <a:solidFill>
                            <a:schemeClr val="accent1">
                              <a:lumMod val="50000"/>
                            </a:schemeClr>
                          </a:solidFill>
                        </a:rPr>
                        <a:t>0.826</a:t>
                      </a:r>
                    </a:p>
                  </a:txBody>
                  <a:tcPr/>
                </a:tc>
                <a:extLst>
                  <a:ext uri="{0D108BD9-81ED-4DB2-BD59-A6C34878D82A}">
                    <a16:rowId xmlns:a16="http://schemas.microsoft.com/office/drawing/2014/main" val="418036043"/>
                  </a:ext>
                </a:extLst>
              </a:tr>
              <a:tr h="370840">
                <a:tc>
                  <a:txBody>
                    <a:bodyPr/>
                    <a:lstStyle/>
                    <a:p>
                      <a:pPr algn="ctr"/>
                      <a:r>
                        <a:rPr lang="en-GB" dirty="0">
                          <a:solidFill>
                            <a:schemeClr val="accent1">
                              <a:lumMod val="50000"/>
                            </a:schemeClr>
                          </a:solidFill>
                        </a:rPr>
                        <a:t>12-17 Unified Ireland</a:t>
                      </a:r>
                    </a:p>
                  </a:txBody>
                  <a:tcPr/>
                </a:tc>
                <a:tc>
                  <a:txBody>
                    <a:bodyPr/>
                    <a:lstStyle/>
                    <a:p>
                      <a:pPr algn="ctr"/>
                      <a:r>
                        <a:rPr lang="en-GB" dirty="0">
                          <a:solidFill>
                            <a:schemeClr val="accent1">
                              <a:lumMod val="50000"/>
                            </a:schemeClr>
                          </a:solidFill>
                        </a:rPr>
                        <a:t>17</a:t>
                      </a:r>
                    </a:p>
                  </a:txBody>
                  <a:tcPr/>
                </a:tc>
                <a:tc>
                  <a:txBody>
                    <a:bodyPr/>
                    <a:lstStyle/>
                    <a:p>
                      <a:pPr algn="ctr"/>
                      <a:r>
                        <a:rPr lang="en-GB" dirty="0">
                          <a:solidFill>
                            <a:schemeClr val="accent1">
                              <a:lumMod val="50000"/>
                            </a:schemeClr>
                          </a:solidFill>
                        </a:rPr>
                        <a:t>0.550</a:t>
                      </a:r>
                    </a:p>
                  </a:txBody>
                  <a:tcPr/>
                </a:tc>
                <a:extLst>
                  <a:ext uri="{0D108BD9-81ED-4DB2-BD59-A6C34878D82A}">
                    <a16:rowId xmlns:a16="http://schemas.microsoft.com/office/drawing/2014/main" val="3868654650"/>
                  </a:ext>
                </a:extLst>
              </a:tr>
              <a:tr h="370840">
                <a:tc>
                  <a:txBody>
                    <a:bodyPr/>
                    <a:lstStyle/>
                    <a:p>
                      <a:pPr algn="ctr"/>
                      <a:r>
                        <a:rPr lang="en-GB" b="1" dirty="0">
                          <a:solidFill>
                            <a:schemeClr val="accent1">
                              <a:lumMod val="50000"/>
                            </a:schemeClr>
                          </a:solidFill>
                        </a:rPr>
                        <a:t>5-6 Unified Midlands</a:t>
                      </a:r>
                    </a:p>
                  </a:txBody>
                  <a:tcPr/>
                </a:tc>
                <a:tc>
                  <a:txBody>
                    <a:bodyPr/>
                    <a:lstStyle/>
                    <a:p>
                      <a:pPr algn="ctr"/>
                      <a:r>
                        <a:rPr lang="en-GB" b="1" dirty="0">
                          <a:solidFill>
                            <a:schemeClr val="accent1">
                              <a:lumMod val="50000"/>
                            </a:schemeClr>
                          </a:solidFill>
                        </a:rPr>
                        <a:t>10</a:t>
                      </a:r>
                    </a:p>
                  </a:txBody>
                  <a:tcPr/>
                </a:tc>
                <a:tc>
                  <a:txBody>
                    <a:bodyPr/>
                    <a:lstStyle/>
                    <a:p>
                      <a:pPr algn="ctr"/>
                      <a:r>
                        <a:rPr lang="en-GB" b="1" dirty="0">
                          <a:solidFill>
                            <a:schemeClr val="accent1">
                              <a:lumMod val="50000"/>
                            </a:schemeClr>
                          </a:solidFill>
                        </a:rPr>
                        <a:t>0.522</a:t>
                      </a:r>
                    </a:p>
                  </a:txBody>
                  <a:tcPr/>
                </a:tc>
                <a:extLst>
                  <a:ext uri="{0D108BD9-81ED-4DB2-BD59-A6C34878D82A}">
                    <a16:rowId xmlns:a16="http://schemas.microsoft.com/office/drawing/2014/main" val="3178376424"/>
                  </a:ext>
                </a:extLst>
              </a:tr>
              <a:tr h="370840">
                <a:tc>
                  <a:txBody>
                    <a:bodyPr/>
                    <a:lstStyle/>
                    <a:p>
                      <a:pPr algn="ctr"/>
                      <a:r>
                        <a:rPr lang="en-GB" b="1" dirty="0">
                          <a:solidFill>
                            <a:schemeClr val="accent1">
                              <a:lumMod val="50000"/>
                            </a:schemeClr>
                          </a:solidFill>
                        </a:rPr>
                        <a:t>1 Greater London</a:t>
                      </a:r>
                    </a:p>
                  </a:txBody>
                  <a:tcPr/>
                </a:tc>
                <a:tc>
                  <a:txBody>
                    <a:bodyPr/>
                    <a:lstStyle/>
                    <a:p>
                      <a:pPr algn="ctr"/>
                      <a:r>
                        <a:rPr lang="en-GB" b="1" dirty="0">
                          <a:solidFill>
                            <a:schemeClr val="accent1">
                              <a:lumMod val="50000"/>
                            </a:schemeClr>
                          </a:solidFill>
                        </a:rPr>
                        <a:t>20</a:t>
                      </a:r>
                    </a:p>
                  </a:txBody>
                  <a:tcPr/>
                </a:tc>
                <a:tc>
                  <a:txBody>
                    <a:bodyPr/>
                    <a:lstStyle/>
                    <a:p>
                      <a:pPr algn="ctr"/>
                      <a:r>
                        <a:rPr lang="en-GB" b="1" dirty="0">
                          <a:solidFill>
                            <a:schemeClr val="accent1">
                              <a:lumMod val="50000"/>
                            </a:schemeClr>
                          </a:solidFill>
                        </a:rPr>
                        <a:t>0.326</a:t>
                      </a:r>
                    </a:p>
                  </a:txBody>
                  <a:tcPr/>
                </a:tc>
                <a:extLst>
                  <a:ext uri="{0D108BD9-81ED-4DB2-BD59-A6C34878D82A}">
                    <a16:rowId xmlns:a16="http://schemas.microsoft.com/office/drawing/2014/main" val="4091000100"/>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6" y="765576"/>
            <a:ext cx="8041021" cy="646331"/>
          </a:xfrm>
          <a:prstGeom prst="rect">
            <a:avLst/>
          </a:prstGeom>
          <a:noFill/>
        </p:spPr>
        <p:txBody>
          <a:bodyPr wrap="square" rtlCol="0">
            <a:spAutoFit/>
          </a:bodyPr>
          <a:lstStyle/>
          <a:p>
            <a:pPr algn="ctr"/>
            <a:r>
              <a:rPr lang="en-GB" sz="3600" dirty="0">
                <a:solidFill>
                  <a:schemeClr val="accent1">
                    <a:lumMod val="75000"/>
                  </a:schemeClr>
                </a:solidFill>
              </a:rPr>
              <a:t>02/A OFFICE WEEKDAY</a:t>
            </a:r>
          </a:p>
        </p:txBody>
      </p:sp>
      <p:sp>
        <p:nvSpPr>
          <p:cNvPr id="8" name="TextBox 7">
            <a:extLst>
              <a:ext uri="{FF2B5EF4-FFF2-40B4-BE49-F238E27FC236}">
                <a16:creationId xmlns:a16="http://schemas.microsoft.com/office/drawing/2014/main" id="{7AA48EFE-31EE-4281-9946-2FB4D9608A3F}"/>
              </a:ext>
            </a:extLst>
          </p:cNvPr>
          <p:cNvSpPr txBox="1"/>
          <p:nvPr/>
        </p:nvSpPr>
        <p:spPr>
          <a:xfrm>
            <a:off x="846847" y="5446093"/>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100m²</a:t>
            </a:r>
          </a:p>
        </p:txBody>
      </p:sp>
    </p:spTree>
    <p:extLst>
      <p:ext uri="{BB962C8B-B14F-4D97-AF65-F5344CB8AC3E}">
        <p14:creationId xmlns:p14="http://schemas.microsoft.com/office/powerpoint/2010/main" val="34966661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3717873015"/>
              </p:ext>
            </p:extLst>
          </p:nvPr>
        </p:nvGraphicFramePr>
        <p:xfrm>
          <a:off x="803359" y="1203960"/>
          <a:ext cx="8127999" cy="44500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(134)</a:t>
                      </a:r>
                    </a:p>
                  </a:txBody>
                  <a:tcPr/>
                </a:tc>
                <a:tc>
                  <a:txBody>
                    <a:bodyPr/>
                    <a:lstStyle/>
                    <a:p>
                      <a:pPr algn="ctr"/>
                      <a:r>
                        <a:rPr lang="en-GB" dirty="0"/>
                        <a:t>Peak Totals (0.723)</a:t>
                      </a:r>
                    </a:p>
                  </a:txBody>
                  <a:tcPr/>
                </a:tc>
                <a:extLst>
                  <a:ext uri="{0D108BD9-81ED-4DB2-BD59-A6C34878D82A}">
                    <a16:rowId xmlns:a16="http://schemas.microsoft.com/office/drawing/2014/main" val="1303612232"/>
                  </a:ext>
                </a:extLst>
              </a:tr>
              <a:tr h="370840">
                <a:tc>
                  <a:txBody>
                    <a:bodyPr/>
                    <a:lstStyle/>
                    <a:p>
                      <a:pPr algn="ctr"/>
                      <a:r>
                        <a:rPr lang="en-GB" b="1" dirty="0">
                          <a:solidFill>
                            <a:schemeClr val="accent1">
                              <a:lumMod val="50000"/>
                            </a:schemeClr>
                          </a:solidFill>
                        </a:rPr>
                        <a:t>16 Ulster Ireland</a:t>
                      </a:r>
                    </a:p>
                  </a:txBody>
                  <a:tcPr/>
                </a:tc>
                <a:tc>
                  <a:txBody>
                    <a:bodyPr/>
                    <a:lstStyle/>
                    <a:p>
                      <a:pPr algn="ctr"/>
                      <a:r>
                        <a:rPr lang="en-GB" b="1" dirty="0">
                          <a:solidFill>
                            <a:schemeClr val="accent1">
                              <a:lumMod val="50000"/>
                            </a:schemeClr>
                          </a:solidFill>
                        </a:rPr>
                        <a:t>4</a:t>
                      </a:r>
                    </a:p>
                  </a:txBody>
                  <a:tcPr/>
                </a:tc>
                <a:tc>
                  <a:txBody>
                    <a:bodyPr/>
                    <a:lstStyle/>
                    <a:p>
                      <a:pPr algn="ctr"/>
                      <a:r>
                        <a:rPr lang="en-GB" b="1" dirty="0">
                          <a:solidFill>
                            <a:schemeClr val="accent1">
                              <a:lumMod val="50000"/>
                            </a:schemeClr>
                          </a:solidFill>
                        </a:rPr>
                        <a:t>1.924</a:t>
                      </a:r>
                    </a:p>
                  </a:txBody>
                  <a:tcPr/>
                </a:tc>
                <a:extLst>
                  <a:ext uri="{0D108BD9-81ED-4DB2-BD59-A6C34878D82A}">
                    <a16:rowId xmlns:a16="http://schemas.microsoft.com/office/drawing/2014/main" val="2605172988"/>
                  </a:ext>
                </a:extLst>
              </a:tr>
              <a:tr h="370840">
                <a:tc>
                  <a:txBody>
                    <a:bodyPr/>
                    <a:lstStyle/>
                    <a:p>
                      <a:pPr algn="ctr"/>
                      <a:r>
                        <a:rPr lang="en-GB" b="1" dirty="0">
                          <a:solidFill>
                            <a:schemeClr val="accent1">
                              <a:lumMod val="50000"/>
                            </a:schemeClr>
                          </a:solidFill>
                        </a:rPr>
                        <a:t>7 Yorkshire &amp; North Lincolnshire</a:t>
                      </a:r>
                    </a:p>
                  </a:txBody>
                  <a:tcPr/>
                </a:tc>
                <a:tc>
                  <a:txBody>
                    <a:bodyPr/>
                    <a:lstStyle/>
                    <a:p>
                      <a:pPr algn="ctr"/>
                      <a:r>
                        <a:rPr lang="en-GB" b="1" dirty="0">
                          <a:solidFill>
                            <a:schemeClr val="accent1">
                              <a:lumMod val="50000"/>
                            </a:schemeClr>
                          </a:solidFill>
                        </a:rPr>
                        <a:t>4</a:t>
                      </a:r>
                    </a:p>
                  </a:txBody>
                  <a:tcPr/>
                </a:tc>
                <a:tc>
                  <a:txBody>
                    <a:bodyPr/>
                    <a:lstStyle/>
                    <a:p>
                      <a:pPr algn="ctr"/>
                      <a:r>
                        <a:rPr lang="en-GB" b="1" dirty="0">
                          <a:solidFill>
                            <a:schemeClr val="accent1">
                              <a:lumMod val="50000"/>
                            </a:schemeClr>
                          </a:solidFill>
                        </a:rPr>
                        <a:t>1.876</a:t>
                      </a:r>
                    </a:p>
                  </a:txBody>
                  <a:tcPr/>
                </a:tc>
                <a:extLst>
                  <a:ext uri="{0D108BD9-81ED-4DB2-BD59-A6C34878D82A}">
                    <a16:rowId xmlns:a16="http://schemas.microsoft.com/office/drawing/2014/main" val="2991345650"/>
                  </a:ext>
                </a:extLst>
              </a:tr>
              <a:tr h="370840">
                <a:tc>
                  <a:txBody>
                    <a:bodyPr/>
                    <a:lstStyle/>
                    <a:p>
                      <a:pPr algn="ctr"/>
                      <a:r>
                        <a:rPr lang="en-GB" b="1" dirty="0">
                          <a:solidFill>
                            <a:schemeClr val="accent1">
                              <a:lumMod val="50000"/>
                            </a:schemeClr>
                          </a:solidFill>
                        </a:rPr>
                        <a:t>10 Wales</a:t>
                      </a:r>
                    </a:p>
                  </a:txBody>
                  <a:tcPr/>
                </a:tc>
                <a:tc>
                  <a:txBody>
                    <a:bodyPr/>
                    <a:lstStyle/>
                    <a:p>
                      <a:pPr algn="ctr"/>
                      <a:r>
                        <a:rPr lang="en-GB" b="1" dirty="0">
                          <a:solidFill>
                            <a:schemeClr val="accent1">
                              <a:lumMod val="50000"/>
                            </a:schemeClr>
                          </a:solidFill>
                        </a:rPr>
                        <a:t>6</a:t>
                      </a:r>
                    </a:p>
                  </a:txBody>
                  <a:tcPr/>
                </a:tc>
                <a:tc>
                  <a:txBody>
                    <a:bodyPr/>
                    <a:lstStyle/>
                    <a:p>
                      <a:pPr algn="ctr"/>
                      <a:r>
                        <a:rPr lang="en-GB" b="1" dirty="0">
                          <a:solidFill>
                            <a:schemeClr val="accent1">
                              <a:lumMod val="50000"/>
                            </a:schemeClr>
                          </a:solidFill>
                        </a:rPr>
                        <a:t>1.537</a:t>
                      </a:r>
                    </a:p>
                  </a:txBody>
                  <a:tcPr/>
                </a:tc>
                <a:extLst>
                  <a:ext uri="{0D108BD9-81ED-4DB2-BD59-A6C34878D82A}">
                    <a16:rowId xmlns:a16="http://schemas.microsoft.com/office/drawing/2014/main" val="418036043"/>
                  </a:ext>
                </a:extLst>
              </a:tr>
              <a:tr h="370840">
                <a:tc>
                  <a:txBody>
                    <a:bodyPr/>
                    <a:lstStyle/>
                    <a:p>
                      <a:pPr algn="ctr"/>
                      <a:r>
                        <a:rPr lang="en-GB" b="1" dirty="0">
                          <a:solidFill>
                            <a:schemeClr val="accent1">
                              <a:lumMod val="50000"/>
                            </a:schemeClr>
                          </a:solidFill>
                        </a:rPr>
                        <a:t>4 East Anglia</a:t>
                      </a:r>
                    </a:p>
                  </a:txBody>
                  <a:tcPr/>
                </a:tc>
                <a:tc>
                  <a:txBody>
                    <a:bodyPr/>
                    <a:lstStyle/>
                    <a:p>
                      <a:pPr algn="ctr"/>
                      <a:r>
                        <a:rPr lang="en-GB" b="1" dirty="0">
                          <a:solidFill>
                            <a:schemeClr val="accent1">
                              <a:lumMod val="50000"/>
                            </a:schemeClr>
                          </a:solidFill>
                        </a:rPr>
                        <a:t>10</a:t>
                      </a:r>
                    </a:p>
                  </a:txBody>
                  <a:tcPr/>
                </a:tc>
                <a:tc>
                  <a:txBody>
                    <a:bodyPr/>
                    <a:lstStyle/>
                    <a:p>
                      <a:pPr algn="ctr"/>
                      <a:r>
                        <a:rPr lang="en-GB" b="1" dirty="0">
                          <a:solidFill>
                            <a:schemeClr val="accent1">
                              <a:lumMod val="50000"/>
                            </a:schemeClr>
                          </a:solidFill>
                        </a:rPr>
                        <a:t>1.118</a:t>
                      </a:r>
                    </a:p>
                  </a:txBody>
                  <a:tcPr/>
                </a:tc>
                <a:extLst>
                  <a:ext uri="{0D108BD9-81ED-4DB2-BD59-A6C34878D82A}">
                    <a16:rowId xmlns:a16="http://schemas.microsoft.com/office/drawing/2014/main" val="3178376424"/>
                  </a:ext>
                </a:extLst>
              </a:tr>
              <a:tr h="370840">
                <a:tc>
                  <a:txBody>
                    <a:bodyPr/>
                    <a:lstStyle/>
                    <a:p>
                      <a:pPr algn="ctr"/>
                      <a:r>
                        <a:rPr lang="en-GB" b="1" dirty="0">
                          <a:solidFill>
                            <a:schemeClr val="accent1">
                              <a:lumMod val="50000"/>
                            </a:schemeClr>
                          </a:solidFill>
                        </a:rPr>
                        <a:t>9 North</a:t>
                      </a:r>
                    </a:p>
                  </a:txBody>
                  <a:tcPr/>
                </a:tc>
                <a:tc>
                  <a:txBody>
                    <a:bodyPr/>
                    <a:lstStyle/>
                    <a:p>
                      <a:pPr algn="ctr"/>
                      <a:r>
                        <a:rPr lang="en-GB" b="1" dirty="0">
                          <a:solidFill>
                            <a:schemeClr val="accent1">
                              <a:lumMod val="50000"/>
                            </a:schemeClr>
                          </a:solidFill>
                        </a:rPr>
                        <a:t>14</a:t>
                      </a:r>
                    </a:p>
                  </a:txBody>
                  <a:tcPr/>
                </a:tc>
                <a:tc>
                  <a:txBody>
                    <a:bodyPr/>
                    <a:lstStyle/>
                    <a:p>
                      <a:pPr algn="ctr"/>
                      <a:r>
                        <a:rPr lang="en-GB" b="1" dirty="0">
                          <a:solidFill>
                            <a:schemeClr val="accent1">
                              <a:lumMod val="50000"/>
                            </a:schemeClr>
                          </a:solidFill>
                        </a:rPr>
                        <a:t>1.073</a:t>
                      </a:r>
                    </a:p>
                  </a:txBody>
                  <a:tcPr/>
                </a:tc>
                <a:extLst>
                  <a:ext uri="{0D108BD9-81ED-4DB2-BD59-A6C34878D82A}">
                    <a16:rowId xmlns:a16="http://schemas.microsoft.com/office/drawing/2014/main" val="2467861761"/>
                  </a:ext>
                </a:extLst>
              </a:tr>
              <a:tr h="370840">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extLst>
                  <a:ext uri="{0D108BD9-81ED-4DB2-BD59-A6C34878D82A}">
                    <a16:rowId xmlns:a16="http://schemas.microsoft.com/office/drawing/2014/main" val="4091000100"/>
                  </a:ext>
                </a:extLst>
              </a:tr>
              <a:tr h="370840">
                <a:tc>
                  <a:txBody>
                    <a:bodyPr/>
                    <a:lstStyle/>
                    <a:p>
                      <a:pPr algn="ctr"/>
                      <a:r>
                        <a:rPr lang="en-GB" dirty="0">
                          <a:solidFill>
                            <a:schemeClr val="accent1">
                              <a:lumMod val="50000"/>
                            </a:schemeClr>
                          </a:solidFill>
                        </a:rPr>
                        <a:t>12-17 Unified Ireland</a:t>
                      </a:r>
                    </a:p>
                  </a:txBody>
                  <a:tcPr/>
                </a:tc>
                <a:tc>
                  <a:txBody>
                    <a:bodyPr/>
                    <a:lstStyle/>
                    <a:p>
                      <a:pPr algn="ctr"/>
                      <a:r>
                        <a:rPr lang="en-GB" dirty="0">
                          <a:solidFill>
                            <a:schemeClr val="accent1">
                              <a:lumMod val="50000"/>
                            </a:schemeClr>
                          </a:solidFill>
                        </a:rPr>
                        <a:t>17</a:t>
                      </a:r>
                    </a:p>
                  </a:txBody>
                  <a:tcPr/>
                </a:tc>
                <a:tc>
                  <a:txBody>
                    <a:bodyPr/>
                    <a:lstStyle/>
                    <a:p>
                      <a:pPr algn="ctr"/>
                      <a:r>
                        <a:rPr lang="en-GB" dirty="0">
                          <a:solidFill>
                            <a:schemeClr val="accent1">
                              <a:lumMod val="50000"/>
                            </a:schemeClr>
                          </a:solidFill>
                        </a:rPr>
                        <a:t>0.550</a:t>
                      </a:r>
                    </a:p>
                  </a:txBody>
                  <a:tcPr/>
                </a:tc>
                <a:extLst>
                  <a:ext uri="{0D108BD9-81ED-4DB2-BD59-A6C34878D82A}">
                    <a16:rowId xmlns:a16="http://schemas.microsoft.com/office/drawing/2014/main" val="1682202462"/>
                  </a:ext>
                </a:extLst>
              </a:tr>
              <a:tr h="370840">
                <a:tc>
                  <a:txBody>
                    <a:bodyPr/>
                    <a:lstStyle/>
                    <a:p>
                      <a:pPr algn="ctr"/>
                      <a:r>
                        <a:rPr lang="en-GB" b="1" dirty="0">
                          <a:solidFill>
                            <a:schemeClr val="accent1">
                              <a:lumMod val="50000"/>
                            </a:schemeClr>
                          </a:solidFill>
                        </a:rPr>
                        <a:t>5-6 Unified Midlands</a:t>
                      </a:r>
                    </a:p>
                  </a:txBody>
                  <a:tcPr/>
                </a:tc>
                <a:tc>
                  <a:txBody>
                    <a:bodyPr/>
                    <a:lstStyle/>
                    <a:p>
                      <a:pPr algn="ctr"/>
                      <a:r>
                        <a:rPr lang="en-GB" b="1" dirty="0">
                          <a:solidFill>
                            <a:schemeClr val="accent1">
                              <a:lumMod val="50000"/>
                            </a:schemeClr>
                          </a:solidFill>
                        </a:rPr>
                        <a:t>10</a:t>
                      </a:r>
                    </a:p>
                  </a:txBody>
                  <a:tcPr/>
                </a:tc>
                <a:tc>
                  <a:txBody>
                    <a:bodyPr/>
                    <a:lstStyle/>
                    <a:p>
                      <a:pPr algn="ctr"/>
                      <a:r>
                        <a:rPr lang="en-GB" b="1" dirty="0">
                          <a:solidFill>
                            <a:schemeClr val="accent1">
                              <a:lumMod val="50000"/>
                            </a:schemeClr>
                          </a:solidFill>
                        </a:rPr>
                        <a:t>0.522</a:t>
                      </a:r>
                    </a:p>
                  </a:txBody>
                  <a:tcPr/>
                </a:tc>
                <a:extLst>
                  <a:ext uri="{0D108BD9-81ED-4DB2-BD59-A6C34878D82A}">
                    <a16:rowId xmlns:a16="http://schemas.microsoft.com/office/drawing/2014/main" val="3163288701"/>
                  </a:ext>
                </a:extLst>
              </a:tr>
              <a:tr h="370840">
                <a:tc>
                  <a:txBody>
                    <a:bodyPr/>
                    <a:lstStyle/>
                    <a:p>
                      <a:pPr algn="ctr"/>
                      <a:r>
                        <a:rPr lang="en-GB" b="1" dirty="0">
                          <a:solidFill>
                            <a:schemeClr val="accent1">
                              <a:lumMod val="50000"/>
                            </a:schemeClr>
                          </a:solidFill>
                        </a:rPr>
                        <a:t>6 West Midlands</a:t>
                      </a:r>
                    </a:p>
                  </a:txBody>
                  <a:tcPr/>
                </a:tc>
                <a:tc>
                  <a:txBody>
                    <a:bodyPr/>
                    <a:lstStyle/>
                    <a:p>
                      <a:pPr algn="ctr"/>
                      <a:r>
                        <a:rPr lang="en-GB" b="1" dirty="0">
                          <a:solidFill>
                            <a:schemeClr val="accent1">
                              <a:lumMod val="50000"/>
                            </a:schemeClr>
                          </a:solidFill>
                        </a:rPr>
                        <a:t>7</a:t>
                      </a:r>
                    </a:p>
                  </a:txBody>
                  <a:tcPr/>
                </a:tc>
                <a:tc>
                  <a:txBody>
                    <a:bodyPr/>
                    <a:lstStyle/>
                    <a:p>
                      <a:pPr algn="ctr"/>
                      <a:r>
                        <a:rPr lang="en-GB" b="1" dirty="0">
                          <a:solidFill>
                            <a:schemeClr val="accent1">
                              <a:lumMod val="50000"/>
                            </a:schemeClr>
                          </a:solidFill>
                        </a:rPr>
                        <a:t>0.424</a:t>
                      </a:r>
                    </a:p>
                  </a:txBody>
                  <a:tcPr/>
                </a:tc>
                <a:extLst>
                  <a:ext uri="{0D108BD9-81ED-4DB2-BD59-A6C34878D82A}">
                    <a16:rowId xmlns:a16="http://schemas.microsoft.com/office/drawing/2014/main" val="493749989"/>
                  </a:ext>
                </a:extLst>
              </a:tr>
              <a:tr h="370840">
                <a:tc>
                  <a:txBody>
                    <a:bodyPr/>
                    <a:lstStyle/>
                    <a:p>
                      <a:pPr algn="ctr"/>
                      <a:r>
                        <a:rPr lang="en-GB" b="1" dirty="0">
                          <a:solidFill>
                            <a:schemeClr val="accent1">
                              <a:lumMod val="50000"/>
                            </a:schemeClr>
                          </a:solidFill>
                        </a:rPr>
                        <a:t>1 Greater London</a:t>
                      </a:r>
                    </a:p>
                  </a:txBody>
                  <a:tcPr/>
                </a:tc>
                <a:tc>
                  <a:txBody>
                    <a:bodyPr/>
                    <a:lstStyle/>
                    <a:p>
                      <a:pPr algn="ctr"/>
                      <a:r>
                        <a:rPr lang="en-GB" b="1" dirty="0">
                          <a:solidFill>
                            <a:schemeClr val="accent1">
                              <a:lumMod val="50000"/>
                            </a:schemeClr>
                          </a:solidFill>
                        </a:rPr>
                        <a:t>20</a:t>
                      </a:r>
                    </a:p>
                  </a:txBody>
                  <a:tcPr/>
                </a:tc>
                <a:tc>
                  <a:txBody>
                    <a:bodyPr/>
                    <a:lstStyle/>
                    <a:p>
                      <a:pPr algn="ctr"/>
                      <a:r>
                        <a:rPr lang="en-GB" b="1" dirty="0">
                          <a:solidFill>
                            <a:schemeClr val="accent1">
                              <a:lumMod val="50000"/>
                            </a:schemeClr>
                          </a:solidFill>
                        </a:rPr>
                        <a:t>0.326</a:t>
                      </a:r>
                    </a:p>
                  </a:txBody>
                  <a:tcPr/>
                </a:tc>
                <a:extLst>
                  <a:ext uri="{0D108BD9-81ED-4DB2-BD59-A6C34878D82A}">
                    <a16:rowId xmlns:a16="http://schemas.microsoft.com/office/drawing/2014/main" val="2438297356"/>
                  </a:ext>
                </a:extLst>
              </a:tr>
              <a:tr h="370840">
                <a:tc>
                  <a:txBody>
                    <a:bodyPr/>
                    <a:lstStyle/>
                    <a:p>
                      <a:pPr algn="ctr"/>
                      <a:r>
                        <a:rPr lang="en-GB" b="1" dirty="0">
                          <a:solidFill>
                            <a:schemeClr val="accent1">
                              <a:lumMod val="50000"/>
                            </a:schemeClr>
                          </a:solidFill>
                        </a:rPr>
                        <a:t>15 Greater Dublin</a:t>
                      </a:r>
                    </a:p>
                  </a:txBody>
                  <a:tcPr/>
                </a:tc>
                <a:tc>
                  <a:txBody>
                    <a:bodyPr/>
                    <a:lstStyle/>
                    <a:p>
                      <a:pPr algn="ctr"/>
                      <a:r>
                        <a:rPr lang="en-GB" b="1" dirty="0">
                          <a:solidFill>
                            <a:schemeClr val="accent1">
                              <a:lumMod val="50000"/>
                            </a:schemeClr>
                          </a:solidFill>
                        </a:rPr>
                        <a:t>5</a:t>
                      </a:r>
                    </a:p>
                  </a:txBody>
                  <a:tcPr/>
                </a:tc>
                <a:tc>
                  <a:txBody>
                    <a:bodyPr/>
                    <a:lstStyle/>
                    <a:p>
                      <a:pPr algn="ctr"/>
                      <a:r>
                        <a:rPr lang="en-GB" b="1" dirty="0">
                          <a:solidFill>
                            <a:schemeClr val="accent1">
                              <a:lumMod val="50000"/>
                            </a:schemeClr>
                          </a:solidFill>
                        </a:rPr>
                        <a:t>0.312</a:t>
                      </a:r>
                    </a:p>
                  </a:txBody>
                  <a:tcPr/>
                </a:tc>
                <a:extLst>
                  <a:ext uri="{0D108BD9-81ED-4DB2-BD59-A6C34878D82A}">
                    <a16:rowId xmlns:a16="http://schemas.microsoft.com/office/drawing/2014/main" val="3240436031"/>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7" y="230748"/>
            <a:ext cx="8041021" cy="646331"/>
          </a:xfrm>
          <a:prstGeom prst="rect">
            <a:avLst/>
          </a:prstGeom>
          <a:noFill/>
        </p:spPr>
        <p:txBody>
          <a:bodyPr wrap="square" rtlCol="0">
            <a:spAutoFit/>
          </a:bodyPr>
          <a:lstStyle/>
          <a:p>
            <a:pPr algn="ctr"/>
            <a:r>
              <a:rPr lang="en-GB" sz="3600" dirty="0">
                <a:solidFill>
                  <a:schemeClr val="accent1">
                    <a:lumMod val="75000"/>
                  </a:schemeClr>
                </a:solidFill>
              </a:rPr>
              <a:t>02/A OFFICE WEEKDAY</a:t>
            </a:r>
          </a:p>
        </p:txBody>
      </p:sp>
      <p:sp>
        <p:nvSpPr>
          <p:cNvPr id="8" name="TextBox 7">
            <a:extLst>
              <a:ext uri="{FF2B5EF4-FFF2-40B4-BE49-F238E27FC236}">
                <a16:creationId xmlns:a16="http://schemas.microsoft.com/office/drawing/2014/main" id="{7AA48EFE-31EE-4281-9946-2FB4D9608A3F}"/>
              </a:ext>
            </a:extLst>
          </p:cNvPr>
          <p:cNvSpPr txBox="1"/>
          <p:nvPr/>
        </p:nvSpPr>
        <p:spPr>
          <a:xfrm>
            <a:off x="890337" y="5980921"/>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100m²</a:t>
            </a:r>
          </a:p>
        </p:txBody>
      </p:sp>
    </p:spTree>
    <p:extLst>
      <p:ext uri="{BB962C8B-B14F-4D97-AF65-F5344CB8AC3E}">
        <p14:creationId xmlns:p14="http://schemas.microsoft.com/office/powerpoint/2010/main" val="112309458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1259078978"/>
              </p:ext>
            </p:extLst>
          </p:nvPr>
        </p:nvGraphicFramePr>
        <p:xfrm>
          <a:off x="803359" y="2131060"/>
          <a:ext cx="8127999" cy="25958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(134)</a:t>
                      </a:r>
                    </a:p>
                  </a:txBody>
                  <a:tcPr/>
                </a:tc>
                <a:tc>
                  <a:txBody>
                    <a:bodyPr/>
                    <a:lstStyle/>
                    <a:p>
                      <a:pPr algn="ctr"/>
                      <a:r>
                        <a:rPr lang="en-GB" dirty="0"/>
                        <a:t>Trips Totals (10.685)</a:t>
                      </a:r>
                    </a:p>
                  </a:txBody>
                  <a:tcPr/>
                </a:tc>
                <a:extLst>
                  <a:ext uri="{0D108BD9-81ED-4DB2-BD59-A6C34878D82A}">
                    <a16:rowId xmlns:a16="http://schemas.microsoft.com/office/drawing/2014/main" val="1303612232"/>
                  </a:ext>
                </a:extLst>
              </a:tr>
              <a:tr h="370840">
                <a:tc>
                  <a:txBody>
                    <a:bodyPr/>
                    <a:lstStyle/>
                    <a:p>
                      <a:pPr algn="ctr"/>
                      <a:r>
                        <a:rPr lang="en-GB" b="1" dirty="0">
                          <a:solidFill>
                            <a:schemeClr val="accent1">
                              <a:lumMod val="50000"/>
                            </a:schemeClr>
                          </a:solidFill>
                        </a:rPr>
                        <a:t>7-9 Unified North</a:t>
                      </a:r>
                    </a:p>
                  </a:txBody>
                  <a:tcPr/>
                </a:tc>
                <a:tc>
                  <a:txBody>
                    <a:bodyPr/>
                    <a:lstStyle/>
                    <a:p>
                      <a:pPr algn="ctr"/>
                      <a:r>
                        <a:rPr lang="en-GB" b="1" dirty="0">
                          <a:solidFill>
                            <a:schemeClr val="accent1">
                              <a:lumMod val="50000"/>
                            </a:schemeClr>
                          </a:solidFill>
                        </a:rPr>
                        <a:t>26</a:t>
                      </a:r>
                    </a:p>
                  </a:txBody>
                  <a:tcPr/>
                </a:tc>
                <a:tc>
                  <a:txBody>
                    <a:bodyPr/>
                    <a:lstStyle/>
                    <a:p>
                      <a:pPr algn="ctr"/>
                      <a:r>
                        <a:rPr lang="en-GB" b="1" dirty="0">
                          <a:solidFill>
                            <a:schemeClr val="accent1">
                              <a:lumMod val="50000"/>
                            </a:schemeClr>
                          </a:solidFill>
                        </a:rPr>
                        <a:t>15.699</a:t>
                      </a:r>
                    </a:p>
                  </a:txBody>
                  <a:tcPr/>
                </a:tc>
                <a:extLst>
                  <a:ext uri="{0D108BD9-81ED-4DB2-BD59-A6C34878D82A}">
                    <a16:rowId xmlns:a16="http://schemas.microsoft.com/office/drawing/2014/main" val="1984002032"/>
                  </a:ext>
                </a:extLst>
              </a:tr>
              <a:tr h="370840">
                <a:tc>
                  <a:txBody>
                    <a:bodyPr/>
                    <a:lstStyle/>
                    <a:p>
                      <a:pPr algn="ctr"/>
                      <a:r>
                        <a:rPr lang="en-GB" b="1" dirty="0">
                          <a:solidFill>
                            <a:schemeClr val="accent1">
                              <a:lumMod val="50000"/>
                            </a:schemeClr>
                          </a:solidFill>
                        </a:rPr>
                        <a:t>3 South West</a:t>
                      </a:r>
                    </a:p>
                  </a:txBody>
                  <a:tcPr/>
                </a:tc>
                <a:tc>
                  <a:txBody>
                    <a:bodyPr/>
                    <a:lstStyle/>
                    <a:p>
                      <a:pPr algn="ctr"/>
                      <a:r>
                        <a:rPr lang="en-GB" b="1" dirty="0">
                          <a:solidFill>
                            <a:schemeClr val="accent1">
                              <a:lumMod val="50000"/>
                            </a:schemeClr>
                          </a:solidFill>
                        </a:rPr>
                        <a:t>6</a:t>
                      </a:r>
                    </a:p>
                  </a:txBody>
                  <a:tcPr/>
                </a:tc>
                <a:tc>
                  <a:txBody>
                    <a:bodyPr/>
                    <a:lstStyle/>
                    <a:p>
                      <a:pPr algn="ctr"/>
                      <a:r>
                        <a:rPr lang="en-GB" b="1" dirty="0">
                          <a:solidFill>
                            <a:schemeClr val="accent1">
                              <a:lumMod val="50000"/>
                            </a:schemeClr>
                          </a:solidFill>
                        </a:rPr>
                        <a:t>15.016</a:t>
                      </a:r>
                    </a:p>
                  </a:txBody>
                  <a:tcPr/>
                </a:tc>
                <a:extLst>
                  <a:ext uri="{0D108BD9-81ED-4DB2-BD59-A6C34878D82A}">
                    <a16:rowId xmlns:a16="http://schemas.microsoft.com/office/drawing/2014/main" val="2605172988"/>
                  </a:ext>
                </a:extLst>
              </a:tr>
              <a:tr h="370840">
                <a:tc>
                  <a:txBody>
                    <a:bodyPr/>
                    <a:lstStyle/>
                    <a:p>
                      <a:pPr algn="ctr"/>
                      <a:r>
                        <a:rPr lang="en-GB" dirty="0">
                          <a:solidFill>
                            <a:schemeClr val="accent1">
                              <a:lumMod val="50000"/>
                            </a:schemeClr>
                          </a:solidFill>
                        </a:rPr>
                        <a:t>2 South East</a:t>
                      </a:r>
                    </a:p>
                  </a:txBody>
                  <a:tcPr/>
                </a:tc>
                <a:tc>
                  <a:txBody>
                    <a:bodyPr/>
                    <a:lstStyle/>
                    <a:p>
                      <a:pPr algn="ctr"/>
                      <a:r>
                        <a:rPr lang="en-GB" dirty="0">
                          <a:solidFill>
                            <a:schemeClr val="accent1">
                              <a:lumMod val="50000"/>
                            </a:schemeClr>
                          </a:solidFill>
                        </a:rPr>
                        <a:t>30</a:t>
                      </a:r>
                    </a:p>
                  </a:txBody>
                  <a:tcPr/>
                </a:tc>
                <a:tc>
                  <a:txBody>
                    <a:bodyPr/>
                    <a:lstStyle/>
                    <a:p>
                      <a:pPr algn="ctr"/>
                      <a:r>
                        <a:rPr lang="en-GB" dirty="0">
                          <a:solidFill>
                            <a:schemeClr val="accent1">
                              <a:lumMod val="50000"/>
                            </a:schemeClr>
                          </a:solidFill>
                        </a:rPr>
                        <a:t>10.342</a:t>
                      </a:r>
                    </a:p>
                  </a:txBody>
                  <a:tcPr/>
                </a:tc>
                <a:extLst>
                  <a:ext uri="{0D108BD9-81ED-4DB2-BD59-A6C34878D82A}">
                    <a16:rowId xmlns:a16="http://schemas.microsoft.com/office/drawing/2014/main" val="418036043"/>
                  </a:ext>
                </a:extLst>
              </a:tr>
              <a:tr h="370840">
                <a:tc>
                  <a:txBody>
                    <a:bodyPr/>
                    <a:lstStyle/>
                    <a:p>
                      <a:pPr algn="ctr"/>
                      <a:r>
                        <a:rPr lang="en-GB" dirty="0">
                          <a:solidFill>
                            <a:schemeClr val="accent1">
                              <a:lumMod val="50000"/>
                            </a:schemeClr>
                          </a:solidFill>
                        </a:rPr>
                        <a:t>12-17 Unified Ireland</a:t>
                      </a:r>
                    </a:p>
                  </a:txBody>
                  <a:tcPr/>
                </a:tc>
                <a:tc>
                  <a:txBody>
                    <a:bodyPr/>
                    <a:lstStyle/>
                    <a:p>
                      <a:pPr algn="ctr"/>
                      <a:r>
                        <a:rPr lang="en-GB" dirty="0">
                          <a:solidFill>
                            <a:schemeClr val="accent1">
                              <a:lumMod val="50000"/>
                            </a:schemeClr>
                          </a:solidFill>
                        </a:rPr>
                        <a:t>17</a:t>
                      </a:r>
                    </a:p>
                  </a:txBody>
                  <a:tcPr/>
                </a:tc>
                <a:tc>
                  <a:txBody>
                    <a:bodyPr/>
                    <a:lstStyle/>
                    <a:p>
                      <a:pPr algn="ctr"/>
                      <a:r>
                        <a:rPr lang="en-GB" dirty="0">
                          <a:solidFill>
                            <a:schemeClr val="accent1">
                              <a:lumMod val="50000"/>
                            </a:schemeClr>
                          </a:solidFill>
                        </a:rPr>
                        <a:t>8.244</a:t>
                      </a:r>
                    </a:p>
                  </a:txBody>
                  <a:tcPr/>
                </a:tc>
                <a:extLst>
                  <a:ext uri="{0D108BD9-81ED-4DB2-BD59-A6C34878D82A}">
                    <a16:rowId xmlns:a16="http://schemas.microsoft.com/office/drawing/2014/main" val="3868654650"/>
                  </a:ext>
                </a:extLst>
              </a:tr>
              <a:tr h="370840">
                <a:tc>
                  <a:txBody>
                    <a:bodyPr/>
                    <a:lstStyle/>
                    <a:p>
                      <a:pPr algn="ctr"/>
                      <a:r>
                        <a:rPr lang="en-GB" b="1" dirty="0">
                          <a:solidFill>
                            <a:schemeClr val="accent1">
                              <a:lumMod val="50000"/>
                            </a:schemeClr>
                          </a:solidFill>
                        </a:rPr>
                        <a:t>5-6 Unified Midlands</a:t>
                      </a:r>
                    </a:p>
                  </a:txBody>
                  <a:tcPr/>
                </a:tc>
                <a:tc>
                  <a:txBody>
                    <a:bodyPr/>
                    <a:lstStyle/>
                    <a:p>
                      <a:pPr algn="ctr"/>
                      <a:r>
                        <a:rPr lang="en-GB" b="1" dirty="0">
                          <a:solidFill>
                            <a:schemeClr val="accent1">
                              <a:lumMod val="50000"/>
                            </a:schemeClr>
                          </a:solidFill>
                        </a:rPr>
                        <a:t>10</a:t>
                      </a:r>
                    </a:p>
                  </a:txBody>
                  <a:tcPr/>
                </a:tc>
                <a:tc>
                  <a:txBody>
                    <a:bodyPr/>
                    <a:lstStyle/>
                    <a:p>
                      <a:pPr algn="ctr"/>
                      <a:r>
                        <a:rPr lang="en-GB" b="1" dirty="0">
                          <a:solidFill>
                            <a:schemeClr val="accent1">
                              <a:lumMod val="50000"/>
                            </a:schemeClr>
                          </a:solidFill>
                        </a:rPr>
                        <a:t>7.095</a:t>
                      </a:r>
                    </a:p>
                  </a:txBody>
                  <a:tcPr/>
                </a:tc>
                <a:extLst>
                  <a:ext uri="{0D108BD9-81ED-4DB2-BD59-A6C34878D82A}">
                    <a16:rowId xmlns:a16="http://schemas.microsoft.com/office/drawing/2014/main" val="3178376424"/>
                  </a:ext>
                </a:extLst>
              </a:tr>
              <a:tr h="370840">
                <a:tc>
                  <a:txBody>
                    <a:bodyPr/>
                    <a:lstStyle/>
                    <a:p>
                      <a:pPr algn="ctr"/>
                      <a:r>
                        <a:rPr lang="en-GB" b="1" dirty="0">
                          <a:solidFill>
                            <a:schemeClr val="accent1">
                              <a:lumMod val="50000"/>
                            </a:schemeClr>
                          </a:solidFill>
                        </a:rPr>
                        <a:t>1 Greater London</a:t>
                      </a:r>
                    </a:p>
                  </a:txBody>
                  <a:tcPr/>
                </a:tc>
                <a:tc>
                  <a:txBody>
                    <a:bodyPr/>
                    <a:lstStyle/>
                    <a:p>
                      <a:pPr algn="ctr"/>
                      <a:r>
                        <a:rPr lang="en-GB" b="1" dirty="0">
                          <a:solidFill>
                            <a:schemeClr val="accent1">
                              <a:lumMod val="50000"/>
                            </a:schemeClr>
                          </a:solidFill>
                        </a:rPr>
                        <a:t>20</a:t>
                      </a:r>
                    </a:p>
                  </a:txBody>
                  <a:tcPr/>
                </a:tc>
                <a:tc>
                  <a:txBody>
                    <a:bodyPr/>
                    <a:lstStyle/>
                    <a:p>
                      <a:pPr algn="ctr"/>
                      <a:r>
                        <a:rPr lang="en-GB" b="1" dirty="0">
                          <a:solidFill>
                            <a:schemeClr val="accent1">
                              <a:lumMod val="50000"/>
                            </a:schemeClr>
                          </a:solidFill>
                        </a:rPr>
                        <a:t>5.136</a:t>
                      </a:r>
                    </a:p>
                  </a:txBody>
                  <a:tcPr/>
                </a:tc>
                <a:extLst>
                  <a:ext uri="{0D108BD9-81ED-4DB2-BD59-A6C34878D82A}">
                    <a16:rowId xmlns:a16="http://schemas.microsoft.com/office/drawing/2014/main" val="4091000100"/>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6" y="765576"/>
            <a:ext cx="8041021" cy="646331"/>
          </a:xfrm>
          <a:prstGeom prst="rect">
            <a:avLst/>
          </a:prstGeom>
          <a:noFill/>
        </p:spPr>
        <p:txBody>
          <a:bodyPr wrap="square" rtlCol="0">
            <a:spAutoFit/>
          </a:bodyPr>
          <a:lstStyle/>
          <a:p>
            <a:pPr algn="ctr"/>
            <a:r>
              <a:rPr lang="en-GB" sz="3600" dirty="0">
                <a:solidFill>
                  <a:schemeClr val="accent1">
                    <a:lumMod val="75000"/>
                  </a:schemeClr>
                </a:solidFill>
              </a:rPr>
              <a:t>02/A OFFICE WEEKDAY</a:t>
            </a:r>
          </a:p>
        </p:txBody>
      </p:sp>
      <p:sp>
        <p:nvSpPr>
          <p:cNvPr id="8" name="TextBox 7">
            <a:extLst>
              <a:ext uri="{FF2B5EF4-FFF2-40B4-BE49-F238E27FC236}">
                <a16:creationId xmlns:a16="http://schemas.microsoft.com/office/drawing/2014/main" id="{7AA48EFE-31EE-4281-9946-2FB4D9608A3F}"/>
              </a:ext>
            </a:extLst>
          </p:cNvPr>
          <p:cNvSpPr txBox="1"/>
          <p:nvPr/>
        </p:nvSpPr>
        <p:spPr>
          <a:xfrm>
            <a:off x="846847" y="5446093"/>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100m²</a:t>
            </a:r>
          </a:p>
        </p:txBody>
      </p:sp>
    </p:spTree>
    <p:extLst>
      <p:ext uri="{BB962C8B-B14F-4D97-AF65-F5344CB8AC3E}">
        <p14:creationId xmlns:p14="http://schemas.microsoft.com/office/powerpoint/2010/main" val="21190838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3283463007"/>
              </p:ext>
            </p:extLst>
          </p:nvPr>
        </p:nvGraphicFramePr>
        <p:xfrm>
          <a:off x="803359" y="1203960"/>
          <a:ext cx="8127999" cy="44500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(134)</a:t>
                      </a:r>
                    </a:p>
                  </a:txBody>
                  <a:tcPr/>
                </a:tc>
                <a:tc>
                  <a:txBody>
                    <a:bodyPr/>
                    <a:lstStyle/>
                    <a:p>
                      <a:pPr algn="ctr"/>
                      <a:r>
                        <a:rPr lang="en-GB" dirty="0"/>
                        <a:t>Trips Totals (10.685)</a:t>
                      </a:r>
                    </a:p>
                  </a:txBody>
                  <a:tcPr/>
                </a:tc>
                <a:extLst>
                  <a:ext uri="{0D108BD9-81ED-4DB2-BD59-A6C34878D82A}">
                    <a16:rowId xmlns:a16="http://schemas.microsoft.com/office/drawing/2014/main" val="1303612232"/>
                  </a:ext>
                </a:extLst>
              </a:tr>
              <a:tr h="370840">
                <a:tc>
                  <a:txBody>
                    <a:bodyPr/>
                    <a:lstStyle/>
                    <a:p>
                      <a:pPr algn="ctr"/>
                      <a:r>
                        <a:rPr lang="en-GB" b="1" dirty="0">
                          <a:solidFill>
                            <a:schemeClr val="accent1">
                              <a:lumMod val="50000"/>
                            </a:schemeClr>
                          </a:solidFill>
                        </a:rPr>
                        <a:t>16 Ulster Ireland</a:t>
                      </a:r>
                    </a:p>
                  </a:txBody>
                  <a:tcPr/>
                </a:tc>
                <a:tc>
                  <a:txBody>
                    <a:bodyPr/>
                    <a:lstStyle/>
                    <a:p>
                      <a:pPr algn="ctr"/>
                      <a:r>
                        <a:rPr lang="en-GB" b="1" dirty="0">
                          <a:solidFill>
                            <a:schemeClr val="accent1">
                              <a:lumMod val="50000"/>
                            </a:schemeClr>
                          </a:solidFill>
                        </a:rPr>
                        <a:t>4</a:t>
                      </a:r>
                    </a:p>
                  </a:txBody>
                  <a:tcPr/>
                </a:tc>
                <a:tc>
                  <a:txBody>
                    <a:bodyPr/>
                    <a:lstStyle/>
                    <a:p>
                      <a:pPr algn="ctr"/>
                      <a:r>
                        <a:rPr lang="en-GB" b="1" dirty="0">
                          <a:solidFill>
                            <a:schemeClr val="accent1">
                              <a:lumMod val="50000"/>
                            </a:schemeClr>
                          </a:solidFill>
                        </a:rPr>
                        <a:t>23.468</a:t>
                      </a:r>
                    </a:p>
                  </a:txBody>
                  <a:tcPr/>
                </a:tc>
                <a:extLst>
                  <a:ext uri="{0D108BD9-81ED-4DB2-BD59-A6C34878D82A}">
                    <a16:rowId xmlns:a16="http://schemas.microsoft.com/office/drawing/2014/main" val="2605172988"/>
                  </a:ext>
                </a:extLst>
              </a:tr>
              <a:tr h="370840">
                <a:tc>
                  <a:txBody>
                    <a:bodyPr/>
                    <a:lstStyle/>
                    <a:p>
                      <a:pPr algn="ctr"/>
                      <a:r>
                        <a:rPr lang="en-GB" b="1" dirty="0">
                          <a:solidFill>
                            <a:schemeClr val="accent1">
                              <a:lumMod val="50000"/>
                            </a:schemeClr>
                          </a:solidFill>
                        </a:rPr>
                        <a:t>7 Yorkshire &amp; North Lincolnshire</a:t>
                      </a:r>
                    </a:p>
                  </a:txBody>
                  <a:tcPr/>
                </a:tc>
                <a:tc>
                  <a:txBody>
                    <a:bodyPr/>
                    <a:lstStyle/>
                    <a:p>
                      <a:pPr algn="ctr"/>
                      <a:r>
                        <a:rPr lang="en-GB" b="1" dirty="0">
                          <a:solidFill>
                            <a:schemeClr val="accent1">
                              <a:lumMod val="50000"/>
                            </a:schemeClr>
                          </a:solidFill>
                        </a:rPr>
                        <a:t>4</a:t>
                      </a:r>
                    </a:p>
                  </a:txBody>
                  <a:tcPr/>
                </a:tc>
                <a:tc>
                  <a:txBody>
                    <a:bodyPr/>
                    <a:lstStyle/>
                    <a:p>
                      <a:pPr algn="ctr"/>
                      <a:r>
                        <a:rPr lang="en-GB" b="1" dirty="0">
                          <a:solidFill>
                            <a:schemeClr val="accent1">
                              <a:lumMod val="50000"/>
                            </a:schemeClr>
                          </a:solidFill>
                        </a:rPr>
                        <a:t>20.019</a:t>
                      </a:r>
                    </a:p>
                  </a:txBody>
                  <a:tcPr/>
                </a:tc>
                <a:extLst>
                  <a:ext uri="{0D108BD9-81ED-4DB2-BD59-A6C34878D82A}">
                    <a16:rowId xmlns:a16="http://schemas.microsoft.com/office/drawing/2014/main" val="2991345650"/>
                  </a:ext>
                </a:extLst>
              </a:tr>
              <a:tr h="370840">
                <a:tc>
                  <a:txBody>
                    <a:bodyPr/>
                    <a:lstStyle/>
                    <a:p>
                      <a:pPr algn="ctr"/>
                      <a:r>
                        <a:rPr lang="en-GB" b="1" dirty="0">
                          <a:solidFill>
                            <a:schemeClr val="accent1">
                              <a:lumMod val="50000"/>
                            </a:schemeClr>
                          </a:solidFill>
                        </a:rPr>
                        <a:t>9 North</a:t>
                      </a:r>
                    </a:p>
                  </a:txBody>
                  <a:tcPr/>
                </a:tc>
                <a:tc>
                  <a:txBody>
                    <a:bodyPr/>
                    <a:lstStyle/>
                    <a:p>
                      <a:pPr algn="ctr"/>
                      <a:r>
                        <a:rPr lang="en-GB" b="1" dirty="0">
                          <a:solidFill>
                            <a:schemeClr val="accent1">
                              <a:lumMod val="50000"/>
                            </a:schemeClr>
                          </a:solidFill>
                        </a:rPr>
                        <a:t>14</a:t>
                      </a:r>
                    </a:p>
                  </a:txBody>
                  <a:tcPr/>
                </a:tc>
                <a:tc>
                  <a:txBody>
                    <a:bodyPr/>
                    <a:lstStyle/>
                    <a:p>
                      <a:pPr algn="ctr"/>
                      <a:r>
                        <a:rPr lang="en-GB" b="1" dirty="0">
                          <a:solidFill>
                            <a:schemeClr val="accent1">
                              <a:lumMod val="50000"/>
                            </a:schemeClr>
                          </a:solidFill>
                        </a:rPr>
                        <a:t>16.905</a:t>
                      </a:r>
                    </a:p>
                  </a:txBody>
                  <a:tcPr/>
                </a:tc>
                <a:extLst>
                  <a:ext uri="{0D108BD9-81ED-4DB2-BD59-A6C34878D82A}">
                    <a16:rowId xmlns:a16="http://schemas.microsoft.com/office/drawing/2014/main" val="418036043"/>
                  </a:ext>
                </a:extLst>
              </a:tr>
              <a:tr h="370840">
                <a:tc>
                  <a:txBody>
                    <a:bodyPr/>
                    <a:lstStyle/>
                    <a:p>
                      <a:pPr algn="ctr"/>
                      <a:r>
                        <a:rPr lang="en-GB" b="1" dirty="0">
                          <a:solidFill>
                            <a:schemeClr val="accent1">
                              <a:lumMod val="50000"/>
                            </a:schemeClr>
                          </a:solidFill>
                        </a:rPr>
                        <a:t>5 East Midlands</a:t>
                      </a:r>
                    </a:p>
                  </a:txBody>
                  <a:tcPr/>
                </a:tc>
                <a:tc>
                  <a:txBody>
                    <a:bodyPr/>
                    <a:lstStyle/>
                    <a:p>
                      <a:pPr algn="ctr"/>
                      <a:r>
                        <a:rPr lang="en-GB" b="1" dirty="0">
                          <a:solidFill>
                            <a:schemeClr val="accent1">
                              <a:lumMod val="50000"/>
                            </a:schemeClr>
                          </a:solidFill>
                        </a:rPr>
                        <a:t>3</a:t>
                      </a:r>
                    </a:p>
                  </a:txBody>
                  <a:tcPr/>
                </a:tc>
                <a:tc>
                  <a:txBody>
                    <a:bodyPr/>
                    <a:lstStyle/>
                    <a:p>
                      <a:pPr algn="ctr"/>
                      <a:r>
                        <a:rPr lang="en-GB" b="1" dirty="0">
                          <a:solidFill>
                            <a:schemeClr val="accent1">
                              <a:lumMod val="50000"/>
                            </a:schemeClr>
                          </a:solidFill>
                        </a:rPr>
                        <a:t>16.473</a:t>
                      </a:r>
                    </a:p>
                  </a:txBody>
                  <a:tcPr/>
                </a:tc>
                <a:extLst>
                  <a:ext uri="{0D108BD9-81ED-4DB2-BD59-A6C34878D82A}">
                    <a16:rowId xmlns:a16="http://schemas.microsoft.com/office/drawing/2014/main" val="3178376424"/>
                  </a:ext>
                </a:extLst>
              </a:tr>
              <a:tr h="370840">
                <a:tc>
                  <a:txBody>
                    <a:bodyPr/>
                    <a:lstStyle/>
                    <a:p>
                      <a:pPr algn="ctr"/>
                      <a:r>
                        <a:rPr lang="en-GB" b="1" dirty="0">
                          <a:solidFill>
                            <a:schemeClr val="accent1">
                              <a:lumMod val="50000"/>
                            </a:schemeClr>
                          </a:solidFill>
                        </a:rPr>
                        <a:t>10 Wales</a:t>
                      </a:r>
                    </a:p>
                  </a:txBody>
                  <a:tcPr/>
                </a:tc>
                <a:tc>
                  <a:txBody>
                    <a:bodyPr/>
                    <a:lstStyle/>
                    <a:p>
                      <a:pPr algn="ctr"/>
                      <a:r>
                        <a:rPr lang="en-GB" b="1" dirty="0">
                          <a:solidFill>
                            <a:schemeClr val="accent1">
                              <a:lumMod val="50000"/>
                            </a:schemeClr>
                          </a:solidFill>
                        </a:rPr>
                        <a:t>6</a:t>
                      </a:r>
                    </a:p>
                  </a:txBody>
                  <a:tcPr/>
                </a:tc>
                <a:tc>
                  <a:txBody>
                    <a:bodyPr/>
                    <a:lstStyle/>
                    <a:p>
                      <a:pPr algn="ctr"/>
                      <a:r>
                        <a:rPr lang="en-GB" b="1" dirty="0">
                          <a:solidFill>
                            <a:schemeClr val="accent1">
                              <a:lumMod val="50000"/>
                            </a:schemeClr>
                          </a:solidFill>
                        </a:rPr>
                        <a:t>15.949</a:t>
                      </a:r>
                    </a:p>
                  </a:txBody>
                  <a:tcPr/>
                </a:tc>
                <a:extLst>
                  <a:ext uri="{0D108BD9-81ED-4DB2-BD59-A6C34878D82A}">
                    <a16:rowId xmlns:a16="http://schemas.microsoft.com/office/drawing/2014/main" val="2467861761"/>
                  </a:ext>
                </a:extLst>
              </a:tr>
              <a:tr h="370840">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extLst>
                  <a:ext uri="{0D108BD9-81ED-4DB2-BD59-A6C34878D82A}">
                    <a16:rowId xmlns:a16="http://schemas.microsoft.com/office/drawing/2014/main" val="4091000100"/>
                  </a:ext>
                </a:extLst>
              </a:tr>
              <a:tr h="370840">
                <a:tc>
                  <a:txBody>
                    <a:bodyPr/>
                    <a:lstStyle/>
                    <a:p>
                      <a:pPr algn="ctr"/>
                      <a:r>
                        <a:rPr lang="en-GB" dirty="0">
                          <a:solidFill>
                            <a:schemeClr val="accent1">
                              <a:lumMod val="50000"/>
                            </a:schemeClr>
                          </a:solidFill>
                        </a:rPr>
                        <a:t>12-17 Unified Ireland</a:t>
                      </a:r>
                    </a:p>
                  </a:txBody>
                  <a:tcPr/>
                </a:tc>
                <a:tc>
                  <a:txBody>
                    <a:bodyPr/>
                    <a:lstStyle/>
                    <a:p>
                      <a:pPr algn="ctr"/>
                      <a:r>
                        <a:rPr lang="en-GB" dirty="0">
                          <a:solidFill>
                            <a:schemeClr val="accent1">
                              <a:lumMod val="50000"/>
                            </a:schemeClr>
                          </a:solidFill>
                        </a:rPr>
                        <a:t>17</a:t>
                      </a:r>
                    </a:p>
                  </a:txBody>
                  <a:tcPr/>
                </a:tc>
                <a:tc>
                  <a:txBody>
                    <a:bodyPr/>
                    <a:lstStyle/>
                    <a:p>
                      <a:pPr algn="ctr"/>
                      <a:r>
                        <a:rPr lang="en-GB" dirty="0">
                          <a:solidFill>
                            <a:schemeClr val="accent1">
                              <a:lumMod val="50000"/>
                            </a:schemeClr>
                          </a:solidFill>
                        </a:rPr>
                        <a:t>8.244</a:t>
                      </a:r>
                    </a:p>
                  </a:txBody>
                  <a:tcPr/>
                </a:tc>
                <a:extLst>
                  <a:ext uri="{0D108BD9-81ED-4DB2-BD59-A6C34878D82A}">
                    <a16:rowId xmlns:a16="http://schemas.microsoft.com/office/drawing/2014/main" val="1682202462"/>
                  </a:ext>
                </a:extLst>
              </a:tr>
              <a:tr h="370840">
                <a:tc>
                  <a:txBody>
                    <a:bodyPr/>
                    <a:lstStyle/>
                    <a:p>
                      <a:pPr algn="ctr"/>
                      <a:r>
                        <a:rPr lang="en-GB" b="1" dirty="0">
                          <a:solidFill>
                            <a:schemeClr val="accent1">
                              <a:lumMod val="50000"/>
                            </a:schemeClr>
                          </a:solidFill>
                        </a:rPr>
                        <a:t>5-6 Unified Midlands</a:t>
                      </a:r>
                    </a:p>
                  </a:txBody>
                  <a:tcPr/>
                </a:tc>
                <a:tc>
                  <a:txBody>
                    <a:bodyPr/>
                    <a:lstStyle/>
                    <a:p>
                      <a:pPr algn="ctr"/>
                      <a:r>
                        <a:rPr lang="en-GB" b="1" dirty="0">
                          <a:solidFill>
                            <a:schemeClr val="accent1">
                              <a:lumMod val="50000"/>
                            </a:schemeClr>
                          </a:solidFill>
                        </a:rPr>
                        <a:t>10</a:t>
                      </a:r>
                    </a:p>
                  </a:txBody>
                  <a:tcPr/>
                </a:tc>
                <a:tc>
                  <a:txBody>
                    <a:bodyPr/>
                    <a:lstStyle/>
                    <a:p>
                      <a:pPr algn="ctr"/>
                      <a:r>
                        <a:rPr lang="en-GB" b="1" dirty="0">
                          <a:solidFill>
                            <a:schemeClr val="accent1">
                              <a:lumMod val="50000"/>
                            </a:schemeClr>
                          </a:solidFill>
                        </a:rPr>
                        <a:t>7.095</a:t>
                      </a:r>
                    </a:p>
                  </a:txBody>
                  <a:tcPr/>
                </a:tc>
                <a:extLst>
                  <a:ext uri="{0D108BD9-81ED-4DB2-BD59-A6C34878D82A}">
                    <a16:rowId xmlns:a16="http://schemas.microsoft.com/office/drawing/2014/main" val="3163288701"/>
                  </a:ext>
                </a:extLst>
              </a:tr>
              <a:tr h="370840">
                <a:tc>
                  <a:txBody>
                    <a:bodyPr/>
                    <a:lstStyle/>
                    <a:p>
                      <a:pPr algn="ctr"/>
                      <a:r>
                        <a:rPr lang="en-GB" b="1" dirty="0">
                          <a:solidFill>
                            <a:schemeClr val="accent1">
                              <a:lumMod val="50000"/>
                            </a:schemeClr>
                          </a:solidFill>
                        </a:rPr>
                        <a:t>1 Greater London</a:t>
                      </a:r>
                    </a:p>
                  </a:txBody>
                  <a:tcPr/>
                </a:tc>
                <a:tc>
                  <a:txBody>
                    <a:bodyPr/>
                    <a:lstStyle/>
                    <a:p>
                      <a:pPr algn="ctr"/>
                      <a:r>
                        <a:rPr lang="en-GB" b="1" dirty="0">
                          <a:solidFill>
                            <a:schemeClr val="accent1">
                              <a:lumMod val="50000"/>
                            </a:schemeClr>
                          </a:solidFill>
                        </a:rPr>
                        <a:t>20</a:t>
                      </a:r>
                    </a:p>
                  </a:txBody>
                  <a:tcPr/>
                </a:tc>
                <a:tc>
                  <a:txBody>
                    <a:bodyPr/>
                    <a:lstStyle/>
                    <a:p>
                      <a:pPr algn="ctr"/>
                      <a:r>
                        <a:rPr lang="en-GB" b="1" dirty="0">
                          <a:solidFill>
                            <a:schemeClr val="accent1">
                              <a:lumMod val="50000"/>
                            </a:schemeClr>
                          </a:solidFill>
                        </a:rPr>
                        <a:t>5.136</a:t>
                      </a:r>
                    </a:p>
                  </a:txBody>
                  <a:tcPr/>
                </a:tc>
                <a:extLst>
                  <a:ext uri="{0D108BD9-81ED-4DB2-BD59-A6C34878D82A}">
                    <a16:rowId xmlns:a16="http://schemas.microsoft.com/office/drawing/2014/main" val="493749989"/>
                  </a:ext>
                </a:extLst>
              </a:tr>
              <a:tr h="370840">
                <a:tc>
                  <a:txBody>
                    <a:bodyPr/>
                    <a:lstStyle/>
                    <a:p>
                      <a:pPr algn="ctr"/>
                      <a:r>
                        <a:rPr lang="en-GB" b="1" dirty="0">
                          <a:solidFill>
                            <a:schemeClr val="accent1">
                              <a:lumMod val="50000"/>
                            </a:schemeClr>
                          </a:solidFill>
                        </a:rPr>
                        <a:t>6 West Midlands</a:t>
                      </a:r>
                    </a:p>
                  </a:txBody>
                  <a:tcPr/>
                </a:tc>
                <a:tc>
                  <a:txBody>
                    <a:bodyPr/>
                    <a:lstStyle/>
                    <a:p>
                      <a:pPr algn="ctr"/>
                      <a:r>
                        <a:rPr lang="en-GB" b="1" dirty="0">
                          <a:solidFill>
                            <a:schemeClr val="accent1">
                              <a:lumMod val="50000"/>
                            </a:schemeClr>
                          </a:solidFill>
                        </a:rPr>
                        <a:t>7</a:t>
                      </a:r>
                    </a:p>
                  </a:txBody>
                  <a:tcPr/>
                </a:tc>
                <a:tc>
                  <a:txBody>
                    <a:bodyPr/>
                    <a:lstStyle/>
                    <a:p>
                      <a:pPr algn="ctr"/>
                      <a:r>
                        <a:rPr lang="en-GB" b="1" dirty="0">
                          <a:solidFill>
                            <a:schemeClr val="accent1">
                              <a:lumMod val="50000"/>
                            </a:schemeClr>
                          </a:solidFill>
                        </a:rPr>
                        <a:t>4.482</a:t>
                      </a:r>
                    </a:p>
                  </a:txBody>
                  <a:tcPr/>
                </a:tc>
                <a:extLst>
                  <a:ext uri="{0D108BD9-81ED-4DB2-BD59-A6C34878D82A}">
                    <a16:rowId xmlns:a16="http://schemas.microsoft.com/office/drawing/2014/main" val="2438297356"/>
                  </a:ext>
                </a:extLst>
              </a:tr>
              <a:tr h="370840">
                <a:tc>
                  <a:txBody>
                    <a:bodyPr/>
                    <a:lstStyle/>
                    <a:p>
                      <a:pPr algn="ctr"/>
                      <a:r>
                        <a:rPr lang="en-GB" b="1" dirty="0">
                          <a:solidFill>
                            <a:schemeClr val="accent1">
                              <a:lumMod val="50000"/>
                            </a:schemeClr>
                          </a:solidFill>
                        </a:rPr>
                        <a:t>15 Greater Dublin</a:t>
                      </a:r>
                    </a:p>
                  </a:txBody>
                  <a:tcPr/>
                </a:tc>
                <a:tc>
                  <a:txBody>
                    <a:bodyPr/>
                    <a:lstStyle/>
                    <a:p>
                      <a:pPr algn="ctr"/>
                      <a:r>
                        <a:rPr lang="en-GB" b="1" dirty="0">
                          <a:solidFill>
                            <a:schemeClr val="accent1">
                              <a:lumMod val="50000"/>
                            </a:schemeClr>
                          </a:solidFill>
                        </a:rPr>
                        <a:t>5</a:t>
                      </a:r>
                    </a:p>
                  </a:txBody>
                  <a:tcPr/>
                </a:tc>
                <a:tc>
                  <a:txBody>
                    <a:bodyPr/>
                    <a:lstStyle/>
                    <a:p>
                      <a:pPr algn="ctr"/>
                      <a:r>
                        <a:rPr lang="en-GB" b="1" dirty="0">
                          <a:solidFill>
                            <a:schemeClr val="accent1">
                              <a:lumMod val="50000"/>
                            </a:schemeClr>
                          </a:solidFill>
                        </a:rPr>
                        <a:t>3.609</a:t>
                      </a:r>
                    </a:p>
                  </a:txBody>
                  <a:tcPr/>
                </a:tc>
                <a:extLst>
                  <a:ext uri="{0D108BD9-81ED-4DB2-BD59-A6C34878D82A}">
                    <a16:rowId xmlns:a16="http://schemas.microsoft.com/office/drawing/2014/main" val="3240436031"/>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7" y="230748"/>
            <a:ext cx="8041021" cy="646331"/>
          </a:xfrm>
          <a:prstGeom prst="rect">
            <a:avLst/>
          </a:prstGeom>
          <a:noFill/>
        </p:spPr>
        <p:txBody>
          <a:bodyPr wrap="square" rtlCol="0">
            <a:spAutoFit/>
          </a:bodyPr>
          <a:lstStyle/>
          <a:p>
            <a:pPr algn="ctr"/>
            <a:r>
              <a:rPr lang="en-GB" sz="3600" dirty="0">
                <a:solidFill>
                  <a:schemeClr val="accent1">
                    <a:lumMod val="75000"/>
                  </a:schemeClr>
                </a:solidFill>
              </a:rPr>
              <a:t>02/A OFFICE WEEKDAY</a:t>
            </a:r>
          </a:p>
        </p:txBody>
      </p:sp>
      <p:sp>
        <p:nvSpPr>
          <p:cNvPr id="8" name="TextBox 7">
            <a:extLst>
              <a:ext uri="{FF2B5EF4-FFF2-40B4-BE49-F238E27FC236}">
                <a16:creationId xmlns:a16="http://schemas.microsoft.com/office/drawing/2014/main" id="{7AA48EFE-31EE-4281-9946-2FB4D9608A3F}"/>
              </a:ext>
            </a:extLst>
          </p:cNvPr>
          <p:cNvSpPr txBox="1"/>
          <p:nvPr/>
        </p:nvSpPr>
        <p:spPr>
          <a:xfrm>
            <a:off x="890337" y="5980921"/>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100m²</a:t>
            </a:r>
          </a:p>
        </p:txBody>
      </p:sp>
    </p:spTree>
    <p:extLst>
      <p:ext uri="{BB962C8B-B14F-4D97-AF65-F5344CB8AC3E}">
        <p14:creationId xmlns:p14="http://schemas.microsoft.com/office/powerpoint/2010/main" val="17589937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166842"/>
            <a:ext cx="8041021" cy="4524315"/>
          </a:xfrm>
          <a:prstGeom prst="rect">
            <a:avLst/>
          </a:prstGeom>
          <a:noFill/>
        </p:spPr>
        <p:txBody>
          <a:bodyPr wrap="square" rtlCol="0">
            <a:spAutoFit/>
          </a:bodyPr>
          <a:lstStyle/>
          <a:p>
            <a:pPr algn="ctr"/>
            <a:r>
              <a:rPr lang="en-GB" sz="3600" dirty="0">
                <a:solidFill>
                  <a:schemeClr val="accent1">
                    <a:lumMod val="75000"/>
                  </a:schemeClr>
                </a:solidFill>
              </a:rPr>
              <a:t>In this data sample East Midlands produces slightly higher trip rates but West Midlands slightly lower</a:t>
            </a:r>
          </a:p>
          <a:p>
            <a:pPr algn="ctr"/>
            <a:endParaRPr lang="en-GB" sz="3600" dirty="0">
              <a:solidFill>
                <a:schemeClr val="accent1">
                  <a:lumMod val="75000"/>
                </a:schemeClr>
              </a:solidFill>
            </a:endParaRPr>
          </a:p>
          <a:p>
            <a:pPr algn="ctr"/>
            <a:r>
              <a:rPr lang="en-GB" sz="3600" dirty="0">
                <a:solidFill>
                  <a:schemeClr val="accent1">
                    <a:lumMod val="75000"/>
                  </a:schemeClr>
                </a:solidFill>
              </a:rPr>
              <a:t>In this data sample Unified Ireland produces slightly lower vehicle trip rates despite Ulster Ireland producing slightly higher</a:t>
            </a:r>
          </a:p>
        </p:txBody>
      </p:sp>
    </p:spTree>
    <p:extLst>
      <p:ext uri="{BB962C8B-B14F-4D97-AF65-F5344CB8AC3E}">
        <p14:creationId xmlns:p14="http://schemas.microsoft.com/office/powerpoint/2010/main" val="39786472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2644170"/>
            <a:ext cx="8041021" cy="1569660"/>
          </a:xfrm>
          <a:prstGeom prst="rect">
            <a:avLst/>
          </a:prstGeom>
          <a:noFill/>
        </p:spPr>
        <p:txBody>
          <a:bodyPr wrap="square" rtlCol="0">
            <a:spAutoFit/>
          </a:bodyPr>
          <a:lstStyle/>
          <a:p>
            <a:pPr algn="ctr"/>
            <a:r>
              <a:rPr lang="en-GB" sz="4800" dirty="0">
                <a:solidFill>
                  <a:schemeClr val="accent1">
                    <a:lumMod val="75000"/>
                  </a:schemeClr>
                </a:solidFill>
              </a:rPr>
              <a:t>03/A HOUSES PRIVATELY OWNED WEEKDAY RESULTS</a:t>
            </a:r>
          </a:p>
        </p:txBody>
      </p:sp>
    </p:spTree>
    <p:extLst>
      <p:ext uri="{BB962C8B-B14F-4D97-AF65-F5344CB8AC3E}">
        <p14:creationId xmlns:p14="http://schemas.microsoft.com/office/powerpoint/2010/main" val="20105639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3185352398"/>
              </p:ext>
            </p:extLst>
          </p:nvPr>
        </p:nvGraphicFramePr>
        <p:xfrm>
          <a:off x="803359" y="2131060"/>
          <a:ext cx="8127999" cy="25958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(202)</a:t>
                      </a:r>
                    </a:p>
                  </a:txBody>
                  <a:tcPr/>
                </a:tc>
                <a:tc>
                  <a:txBody>
                    <a:bodyPr/>
                    <a:lstStyle/>
                    <a:p>
                      <a:pPr algn="ctr"/>
                      <a:r>
                        <a:rPr lang="en-GB" dirty="0"/>
                        <a:t>Peak Totals (0.593)</a:t>
                      </a:r>
                    </a:p>
                  </a:txBody>
                  <a:tcPr/>
                </a:tc>
                <a:extLst>
                  <a:ext uri="{0D108BD9-81ED-4DB2-BD59-A6C34878D82A}">
                    <a16:rowId xmlns:a16="http://schemas.microsoft.com/office/drawing/2014/main" val="1303612232"/>
                  </a:ext>
                </a:extLst>
              </a:tr>
              <a:tr h="370840">
                <a:tc>
                  <a:txBody>
                    <a:bodyPr/>
                    <a:lstStyle/>
                    <a:p>
                      <a:pPr algn="ctr"/>
                      <a:r>
                        <a:rPr lang="en-GB" b="0" dirty="0">
                          <a:solidFill>
                            <a:schemeClr val="accent1">
                              <a:lumMod val="50000"/>
                            </a:schemeClr>
                          </a:solidFill>
                        </a:rPr>
                        <a:t>12-17 Unified Ireland</a:t>
                      </a:r>
                    </a:p>
                  </a:txBody>
                  <a:tcPr/>
                </a:tc>
                <a:tc>
                  <a:txBody>
                    <a:bodyPr/>
                    <a:lstStyle/>
                    <a:p>
                      <a:pPr algn="ctr"/>
                      <a:r>
                        <a:rPr lang="en-GB" b="0" dirty="0">
                          <a:solidFill>
                            <a:schemeClr val="accent1">
                              <a:lumMod val="50000"/>
                            </a:schemeClr>
                          </a:solidFill>
                        </a:rPr>
                        <a:t>54</a:t>
                      </a:r>
                    </a:p>
                  </a:txBody>
                  <a:tcPr/>
                </a:tc>
                <a:tc>
                  <a:txBody>
                    <a:bodyPr/>
                    <a:lstStyle/>
                    <a:p>
                      <a:pPr algn="ctr"/>
                      <a:r>
                        <a:rPr lang="en-GB" b="0" dirty="0">
                          <a:solidFill>
                            <a:schemeClr val="accent1">
                              <a:lumMod val="50000"/>
                            </a:schemeClr>
                          </a:solidFill>
                        </a:rPr>
                        <a:t>0.700</a:t>
                      </a:r>
                    </a:p>
                  </a:txBody>
                  <a:tcPr/>
                </a:tc>
                <a:extLst>
                  <a:ext uri="{0D108BD9-81ED-4DB2-BD59-A6C34878D82A}">
                    <a16:rowId xmlns:a16="http://schemas.microsoft.com/office/drawing/2014/main" val="429173257"/>
                  </a:ext>
                </a:extLst>
              </a:tr>
              <a:tr h="370840">
                <a:tc>
                  <a:txBody>
                    <a:bodyPr/>
                    <a:lstStyle/>
                    <a:p>
                      <a:pPr algn="ctr"/>
                      <a:r>
                        <a:rPr lang="en-GB" b="0" dirty="0">
                          <a:solidFill>
                            <a:schemeClr val="accent1">
                              <a:lumMod val="50000"/>
                            </a:schemeClr>
                          </a:solidFill>
                        </a:rPr>
                        <a:t>5-6 Unified Midlands</a:t>
                      </a:r>
                    </a:p>
                  </a:txBody>
                  <a:tcPr/>
                </a:tc>
                <a:tc>
                  <a:txBody>
                    <a:bodyPr/>
                    <a:lstStyle/>
                    <a:p>
                      <a:pPr algn="ctr"/>
                      <a:r>
                        <a:rPr lang="en-GB" b="0" dirty="0">
                          <a:solidFill>
                            <a:schemeClr val="accent1">
                              <a:lumMod val="50000"/>
                            </a:schemeClr>
                          </a:solidFill>
                        </a:rPr>
                        <a:t>28</a:t>
                      </a:r>
                    </a:p>
                  </a:txBody>
                  <a:tcPr/>
                </a:tc>
                <a:tc>
                  <a:txBody>
                    <a:bodyPr/>
                    <a:lstStyle/>
                    <a:p>
                      <a:pPr algn="ctr"/>
                      <a:r>
                        <a:rPr lang="en-GB" b="0" dirty="0">
                          <a:solidFill>
                            <a:schemeClr val="accent1">
                              <a:lumMod val="50000"/>
                            </a:schemeClr>
                          </a:solidFill>
                        </a:rPr>
                        <a:t>0.618</a:t>
                      </a:r>
                    </a:p>
                  </a:txBody>
                  <a:tcPr/>
                </a:tc>
                <a:extLst>
                  <a:ext uri="{0D108BD9-81ED-4DB2-BD59-A6C34878D82A}">
                    <a16:rowId xmlns:a16="http://schemas.microsoft.com/office/drawing/2014/main" val="1275089430"/>
                  </a:ext>
                </a:extLst>
              </a:tr>
              <a:tr h="370840">
                <a:tc>
                  <a:txBody>
                    <a:bodyPr/>
                    <a:lstStyle/>
                    <a:p>
                      <a:pPr algn="ctr"/>
                      <a:r>
                        <a:rPr lang="en-GB" b="0" dirty="0">
                          <a:solidFill>
                            <a:schemeClr val="accent1">
                              <a:lumMod val="50000"/>
                            </a:schemeClr>
                          </a:solidFill>
                        </a:rPr>
                        <a:t>3 South West</a:t>
                      </a:r>
                    </a:p>
                  </a:txBody>
                  <a:tcPr/>
                </a:tc>
                <a:tc>
                  <a:txBody>
                    <a:bodyPr/>
                    <a:lstStyle/>
                    <a:p>
                      <a:pPr algn="ctr"/>
                      <a:r>
                        <a:rPr lang="en-GB" b="0" dirty="0">
                          <a:solidFill>
                            <a:schemeClr val="accent1">
                              <a:lumMod val="50000"/>
                            </a:schemeClr>
                          </a:solidFill>
                        </a:rPr>
                        <a:t>11</a:t>
                      </a:r>
                    </a:p>
                  </a:txBody>
                  <a:tcPr/>
                </a:tc>
                <a:tc>
                  <a:txBody>
                    <a:bodyPr/>
                    <a:lstStyle/>
                    <a:p>
                      <a:pPr algn="ctr"/>
                      <a:r>
                        <a:rPr lang="en-GB" b="0" dirty="0">
                          <a:solidFill>
                            <a:schemeClr val="accent1">
                              <a:lumMod val="50000"/>
                            </a:schemeClr>
                          </a:solidFill>
                        </a:rPr>
                        <a:t>0.573</a:t>
                      </a:r>
                    </a:p>
                  </a:txBody>
                  <a:tcPr/>
                </a:tc>
                <a:extLst>
                  <a:ext uri="{0D108BD9-81ED-4DB2-BD59-A6C34878D82A}">
                    <a16:rowId xmlns:a16="http://schemas.microsoft.com/office/drawing/2014/main" val="3976914430"/>
                  </a:ext>
                </a:extLst>
              </a:tr>
              <a:tr h="370840">
                <a:tc>
                  <a:txBody>
                    <a:bodyPr/>
                    <a:lstStyle/>
                    <a:p>
                      <a:pPr algn="ctr"/>
                      <a:r>
                        <a:rPr lang="en-GB" b="0" dirty="0">
                          <a:solidFill>
                            <a:schemeClr val="accent1">
                              <a:lumMod val="50000"/>
                            </a:schemeClr>
                          </a:solidFill>
                        </a:rPr>
                        <a:t>1 Greater London</a:t>
                      </a:r>
                    </a:p>
                  </a:txBody>
                  <a:tcPr/>
                </a:tc>
                <a:tc>
                  <a:txBody>
                    <a:bodyPr/>
                    <a:lstStyle/>
                    <a:p>
                      <a:pPr algn="ctr"/>
                      <a:r>
                        <a:rPr lang="en-GB" b="0" dirty="0">
                          <a:solidFill>
                            <a:schemeClr val="accent1">
                              <a:lumMod val="50000"/>
                            </a:schemeClr>
                          </a:solidFill>
                        </a:rPr>
                        <a:t>10</a:t>
                      </a:r>
                    </a:p>
                  </a:txBody>
                  <a:tcPr/>
                </a:tc>
                <a:tc>
                  <a:txBody>
                    <a:bodyPr/>
                    <a:lstStyle/>
                    <a:p>
                      <a:pPr algn="ctr"/>
                      <a:r>
                        <a:rPr lang="en-GB" b="0" dirty="0">
                          <a:solidFill>
                            <a:schemeClr val="accent1">
                              <a:lumMod val="50000"/>
                            </a:schemeClr>
                          </a:solidFill>
                        </a:rPr>
                        <a:t>0.565</a:t>
                      </a:r>
                    </a:p>
                  </a:txBody>
                  <a:tcPr/>
                </a:tc>
                <a:extLst>
                  <a:ext uri="{0D108BD9-81ED-4DB2-BD59-A6C34878D82A}">
                    <a16:rowId xmlns:a16="http://schemas.microsoft.com/office/drawing/2014/main" val="3610011970"/>
                  </a:ext>
                </a:extLst>
              </a:tr>
              <a:tr h="370840">
                <a:tc>
                  <a:txBody>
                    <a:bodyPr/>
                    <a:lstStyle/>
                    <a:p>
                      <a:pPr algn="ctr"/>
                      <a:r>
                        <a:rPr lang="en-GB" b="0" dirty="0">
                          <a:solidFill>
                            <a:schemeClr val="accent1">
                              <a:lumMod val="50000"/>
                            </a:schemeClr>
                          </a:solidFill>
                        </a:rPr>
                        <a:t>2 South East</a:t>
                      </a:r>
                    </a:p>
                  </a:txBody>
                  <a:tcPr/>
                </a:tc>
                <a:tc>
                  <a:txBody>
                    <a:bodyPr/>
                    <a:lstStyle/>
                    <a:p>
                      <a:pPr algn="ctr"/>
                      <a:r>
                        <a:rPr lang="en-GB" b="0" dirty="0">
                          <a:solidFill>
                            <a:schemeClr val="accent1">
                              <a:lumMod val="50000"/>
                            </a:schemeClr>
                          </a:solidFill>
                        </a:rPr>
                        <a:t>27</a:t>
                      </a:r>
                    </a:p>
                  </a:txBody>
                  <a:tcPr/>
                </a:tc>
                <a:tc>
                  <a:txBody>
                    <a:bodyPr/>
                    <a:lstStyle/>
                    <a:p>
                      <a:pPr algn="ctr"/>
                      <a:r>
                        <a:rPr lang="en-GB" b="0" dirty="0">
                          <a:solidFill>
                            <a:schemeClr val="accent1">
                              <a:lumMod val="50000"/>
                            </a:schemeClr>
                          </a:solidFill>
                        </a:rPr>
                        <a:t>0.534</a:t>
                      </a:r>
                    </a:p>
                  </a:txBody>
                  <a:tcPr/>
                </a:tc>
                <a:extLst>
                  <a:ext uri="{0D108BD9-81ED-4DB2-BD59-A6C34878D82A}">
                    <a16:rowId xmlns:a16="http://schemas.microsoft.com/office/drawing/2014/main" val="1256540136"/>
                  </a:ext>
                </a:extLst>
              </a:tr>
              <a:tr h="370840">
                <a:tc>
                  <a:txBody>
                    <a:bodyPr/>
                    <a:lstStyle/>
                    <a:p>
                      <a:pPr algn="ctr"/>
                      <a:r>
                        <a:rPr lang="en-GB" b="0" dirty="0">
                          <a:solidFill>
                            <a:schemeClr val="accent1">
                              <a:lumMod val="50000"/>
                            </a:schemeClr>
                          </a:solidFill>
                        </a:rPr>
                        <a:t>7-9 Unified North</a:t>
                      </a:r>
                    </a:p>
                  </a:txBody>
                  <a:tcPr/>
                </a:tc>
                <a:tc>
                  <a:txBody>
                    <a:bodyPr/>
                    <a:lstStyle/>
                    <a:p>
                      <a:pPr algn="ctr"/>
                      <a:r>
                        <a:rPr lang="en-GB" b="0" dirty="0">
                          <a:solidFill>
                            <a:schemeClr val="accent1">
                              <a:lumMod val="50000"/>
                            </a:schemeClr>
                          </a:solidFill>
                        </a:rPr>
                        <a:t>37</a:t>
                      </a:r>
                    </a:p>
                  </a:txBody>
                  <a:tcPr/>
                </a:tc>
                <a:tc>
                  <a:txBody>
                    <a:bodyPr/>
                    <a:lstStyle/>
                    <a:p>
                      <a:pPr algn="ctr"/>
                      <a:r>
                        <a:rPr lang="en-GB" b="0" dirty="0">
                          <a:solidFill>
                            <a:schemeClr val="accent1">
                              <a:lumMod val="50000"/>
                            </a:schemeClr>
                          </a:solidFill>
                        </a:rPr>
                        <a:t>0.516</a:t>
                      </a:r>
                    </a:p>
                  </a:txBody>
                  <a:tcPr/>
                </a:tc>
                <a:extLst>
                  <a:ext uri="{0D108BD9-81ED-4DB2-BD59-A6C34878D82A}">
                    <a16:rowId xmlns:a16="http://schemas.microsoft.com/office/drawing/2014/main" val="1984002032"/>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6" y="765576"/>
            <a:ext cx="8041021" cy="646331"/>
          </a:xfrm>
          <a:prstGeom prst="rect">
            <a:avLst/>
          </a:prstGeom>
          <a:noFill/>
        </p:spPr>
        <p:txBody>
          <a:bodyPr wrap="square" rtlCol="0">
            <a:spAutoFit/>
          </a:bodyPr>
          <a:lstStyle/>
          <a:p>
            <a:pPr algn="ctr"/>
            <a:r>
              <a:rPr lang="en-GB" sz="3600" dirty="0">
                <a:solidFill>
                  <a:schemeClr val="accent1">
                    <a:lumMod val="75000"/>
                  </a:schemeClr>
                </a:solidFill>
              </a:rPr>
              <a:t>03/A HOUSES PRIVATELY OWNED</a:t>
            </a:r>
          </a:p>
        </p:txBody>
      </p:sp>
      <p:sp>
        <p:nvSpPr>
          <p:cNvPr id="8" name="TextBox 7">
            <a:extLst>
              <a:ext uri="{FF2B5EF4-FFF2-40B4-BE49-F238E27FC236}">
                <a16:creationId xmlns:a16="http://schemas.microsoft.com/office/drawing/2014/main" id="{7AA48EFE-31EE-4281-9946-2FB4D9608A3F}"/>
              </a:ext>
            </a:extLst>
          </p:cNvPr>
          <p:cNvSpPr txBox="1"/>
          <p:nvPr/>
        </p:nvSpPr>
        <p:spPr>
          <a:xfrm>
            <a:off x="846847" y="5446093"/>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dwelling</a:t>
            </a:r>
          </a:p>
        </p:txBody>
      </p:sp>
    </p:spTree>
    <p:extLst>
      <p:ext uri="{BB962C8B-B14F-4D97-AF65-F5344CB8AC3E}">
        <p14:creationId xmlns:p14="http://schemas.microsoft.com/office/powerpoint/2010/main" val="18716700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997839"/>
            <a:ext cx="8041021" cy="2862322"/>
          </a:xfrm>
          <a:prstGeom prst="rect">
            <a:avLst/>
          </a:prstGeom>
          <a:noFill/>
        </p:spPr>
        <p:txBody>
          <a:bodyPr wrap="square" rtlCol="0">
            <a:spAutoFit/>
          </a:bodyPr>
          <a:lstStyle/>
          <a:p>
            <a:pPr algn="ctr"/>
            <a:r>
              <a:rPr lang="en-GB" sz="3600" dirty="0">
                <a:solidFill>
                  <a:schemeClr val="accent1">
                    <a:lumMod val="75000"/>
                  </a:schemeClr>
                </a:solidFill>
              </a:rPr>
              <a:t>New research split into two phases leading to a final technical note</a:t>
            </a:r>
          </a:p>
          <a:p>
            <a:pPr algn="ctr"/>
            <a:endParaRPr lang="en-GB" sz="3600" dirty="0">
              <a:solidFill>
                <a:schemeClr val="accent1">
                  <a:lumMod val="75000"/>
                </a:schemeClr>
              </a:solidFill>
            </a:endParaRPr>
          </a:p>
          <a:p>
            <a:pPr algn="ctr"/>
            <a:r>
              <a:rPr lang="en-GB" sz="3600" dirty="0">
                <a:solidFill>
                  <a:schemeClr val="accent1">
                    <a:lumMod val="75000"/>
                  </a:schemeClr>
                </a:solidFill>
              </a:rPr>
              <a:t>Initial phase to look into trip rates across a variety of popular land uses</a:t>
            </a:r>
          </a:p>
        </p:txBody>
      </p:sp>
    </p:spTree>
    <p:extLst>
      <p:ext uri="{BB962C8B-B14F-4D97-AF65-F5344CB8AC3E}">
        <p14:creationId xmlns:p14="http://schemas.microsoft.com/office/powerpoint/2010/main" val="417029628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647734977"/>
              </p:ext>
            </p:extLst>
          </p:nvPr>
        </p:nvGraphicFramePr>
        <p:xfrm>
          <a:off x="803359" y="1203960"/>
          <a:ext cx="8127999" cy="44500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(202)</a:t>
                      </a:r>
                    </a:p>
                  </a:txBody>
                  <a:tcPr/>
                </a:tc>
                <a:tc>
                  <a:txBody>
                    <a:bodyPr/>
                    <a:lstStyle/>
                    <a:p>
                      <a:pPr algn="ctr"/>
                      <a:r>
                        <a:rPr lang="en-GB" dirty="0"/>
                        <a:t>Peak Totals (0.593)</a:t>
                      </a:r>
                    </a:p>
                  </a:txBody>
                  <a:tcPr/>
                </a:tc>
                <a:extLst>
                  <a:ext uri="{0D108BD9-81ED-4DB2-BD59-A6C34878D82A}">
                    <a16:rowId xmlns:a16="http://schemas.microsoft.com/office/drawing/2014/main" val="1303612232"/>
                  </a:ext>
                </a:extLst>
              </a:tr>
              <a:tr h="370840">
                <a:tc>
                  <a:txBody>
                    <a:bodyPr/>
                    <a:lstStyle/>
                    <a:p>
                      <a:pPr algn="ctr"/>
                      <a:r>
                        <a:rPr lang="en-GB" b="1" dirty="0">
                          <a:solidFill>
                            <a:schemeClr val="accent1">
                              <a:lumMod val="50000"/>
                            </a:schemeClr>
                          </a:solidFill>
                        </a:rPr>
                        <a:t>14 Leinster</a:t>
                      </a:r>
                    </a:p>
                  </a:txBody>
                  <a:tcPr/>
                </a:tc>
                <a:tc>
                  <a:txBody>
                    <a:bodyPr/>
                    <a:lstStyle/>
                    <a:p>
                      <a:pPr algn="ctr"/>
                      <a:r>
                        <a:rPr lang="en-GB" b="1" dirty="0">
                          <a:solidFill>
                            <a:schemeClr val="accent1">
                              <a:lumMod val="50000"/>
                            </a:schemeClr>
                          </a:solidFill>
                        </a:rPr>
                        <a:t>6</a:t>
                      </a:r>
                    </a:p>
                  </a:txBody>
                  <a:tcPr/>
                </a:tc>
                <a:tc>
                  <a:txBody>
                    <a:bodyPr/>
                    <a:lstStyle/>
                    <a:p>
                      <a:pPr algn="ctr"/>
                      <a:r>
                        <a:rPr lang="en-GB" b="1" dirty="0">
                          <a:solidFill>
                            <a:schemeClr val="accent1">
                              <a:lumMod val="50000"/>
                            </a:schemeClr>
                          </a:solidFill>
                        </a:rPr>
                        <a:t>0.840</a:t>
                      </a:r>
                    </a:p>
                  </a:txBody>
                  <a:tcPr/>
                </a:tc>
                <a:extLst>
                  <a:ext uri="{0D108BD9-81ED-4DB2-BD59-A6C34878D82A}">
                    <a16:rowId xmlns:a16="http://schemas.microsoft.com/office/drawing/2014/main" val="2605172988"/>
                  </a:ext>
                </a:extLst>
              </a:tr>
              <a:tr h="370840">
                <a:tc>
                  <a:txBody>
                    <a:bodyPr/>
                    <a:lstStyle/>
                    <a:p>
                      <a:pPr algn="ctr"/>
                      <a:r>
                        <a:rPr lang="en-GB" b="1" dirty="0">
                          <a:solidFill>
                            <a:schemeClr val="accent1">
                              <a:lumMod val="50000"/>
                            </a:schemeClr>
                          </a:solidFill>
                        </a:rPr>
                        <a:t>17 Ulster Northern Ireland</a:t>
                      </a:r>
                    </a:p>
                  </a:txBody>
                  <a:tcPr/>
                </a:tc>
                <a:tc>
                  <a:txBody>
                    <a:bodyPr/>
                    <a:lstStyle/>
                    <a:p>
                      <a:pPr algn="ctr"/>
                      <a:r>
                        <a:rPr lang="en-GB" b="1" dirty="0">
                          <a:solidFill>
                            <a:schemeClr val="accent1">
                              <a:lumMod val="50000"/>
                            </a:schemeClr>
                          </a:solidFill>
                        </a:rPr>
                        <a:t>17</a:t>
                      </a:r>
                    </a:p>
                  </a:txBody>
                  <a:tcPr/>
                </a:tc>
                <a:tc>
                  <a:txBody>
                    <a:bodyPr/>
                    <a:lstStyle/>
                    <a:p>
                      <a:pPr algn="ctr"/>
                      <a:r>
                        <a:rPr lang="en-GB" b="1" dirty="0">
                          <a:solidFill>
                            <a:schemeClr val="accent1">
                              <a:lumMod val="50000"/>
                            </a:schemeClr>
                          </a:solidFill>
                        </a:rPr>
                        <a:t>0.806</a:t>
                      </a:r>
                    </a:p>
                  </a:txBody>
                  <a:tcPr/>
                </a:tc>
                <a:extLst>
                  <a:ext uri="{0D108BD9-81ED-4DB2-BD59-A6C34878D82A}">
                    <a16:rowId xmlns:a16="http://schemas.microsoft.com/office/drawing/2014/main" val="2991345650"/>
                  </a:ext>
                </a:extLst>
              </a:tr>
              <a:tr h="370840">
                <a:tc>
                  <a:txBody>
                    <a:bodyPr/>
                    <a:lstStyle/>
                    <a:p>
                      <a:pPr algn="ctr"/>
                      <a:r>
                        <a:rPr lang="en-GB" b="0" dirty="0">
                          <a:solidFill>
                            <a:schemeClr val="accent1">
                              <a:lumMod val="50000"/>
                            </a:schemeClr>
                          </a:solidFill>
                        </a:rPr>
                        <a:t>12 Connaught</a:t>
                      </a:r>
                    </a:p>
                  </a:txBody>
                  <a:tcPr/>
                </a:tc>
                <a:tc>
                  <a:txBody>
                    <a:bodyPr/>
                    <a:lstStyle/>
                    <a:p>
                      <a:pPr algn="ctr"/>
                      <a:r>
                        <a:rPr lang="en-GB" b="0" dirty="0">
                          <a:solidFill>
                            <a:schemeClr val="accent1">
                              <a:lumMod val="50000"/>
                            </a:schemeClr>
                          </a:solidFill>
                        </a:rPr>
                        <a:t>15</a:t>
                      </a:r>
                    </a:p>
                  </a:txBody>
                  <a:tcPr/>
                </a:tc>
                <a:tc>
                  <a:txBody>
                    <a:bodyPr/>
                    <a:lstStyle/>
                    <a:p>
                      <a:pPr algn="ctr"/>
                      <a:r>
                        <a:rPr lang="en-GB" b="0" dirty="0">
                          <a:solidFill>
                            <a:schemeClr val="accent1">
                              <a:lumMod val="50000"/>
                            </a:schemeClr>
                          </a:solidFill>
                        </a:rPr>
                        <a:t>0.705</a:t>
                      </a:r>
                    </a:p>
                  </a:txBody>
                  <a:tcPr/>
                </a:tc>
                <a:extLst>
                  <a:ext uri="{0D108BD9-81ED-4DB2-BD59-A6C34878D82A}">
                    <a16:rowId xmlns:a16="http://schemas.microsoft.com/office/drawing/2014/main" val="418036043"/>
                  </a:ext>
                </a:extLst>
              </a:tr>
              <a:tr h="370840">
                <a:tc>
                  <a:txBody>
                    <a:bodyPr/>
                    <a:lstStyle/>
                    <a:p>
                      <a:pPr algn="ctr"/>
                      <a:r>
                        <a:rPr lang="en-GB" b="0" dirty="0">
                          <a:solidFill>
                            <a:schemeClr val="accent1">
                              <a:lumMod val="50000"/>
                            </a:schemeClr>
                          </a:solidFill>
                        </a:rPr>
                        <a:t>12-17 Unified Ireland</a:t>
                      </a:r>
                    </a:p>
                  </a:txBody>
                  <a:tcPr/>
                </a:tc>
                <a:tc>
                  <a:txBody>
                    <a:bodyPr/>
                    <a:lstStyle/>
                    <a:p>
                      <a:pPr algn="ctr"/>
                      <a:r>
                        <a:rPr lang="en-GB" b="0" dirty="0">
                          <a:solidFill>
                            <a:schemeClr val="accent1">
                              <a:lumMod val="50000"/>
                            </a:schemeClr>
                          </a:solidFill>
                        </a:rPr>
                        <a:t>54</a:t>
                      </a:r>
                    </a:p>
                  </a:txBody>
                  <a:tcPr/>
                </a:tc>
                <a:tc>
                  <a:txBody>
                    <a:bodyPr/>
                    <a:lstStyle/>
                    <a:p>
                      <a:pPr algn="ctr"/>
                      <a:r>
                        <a:rPr lang="en-GB" b="0" dirty="0">
                          <a:solidFill>
                            <a:schemeClr val="accent1">
                              <a:lumMod val="50000"/>
                            </a:schemeClr>
                          </a:solidFill>
                        </a:rPr>
                        <a:t>0.700</a:t>
                      </a:r>
                    </a:p>
                  </a:txBody>
                  <a:tcPr/>
                </a:tc>
                <a:extLst>
                  <a:ext uri="{0D108BD9-81ED-4DB2-BD59-A6C34878D82A}">
                    <a16:rowId xmlns:a16="http://schemas.microsoft.com/office/drawing/2014/main" val="3178376424"/>
                  </a:ext>
                </a:extLst>
              </a:tr>
              <a:tr h="370840">
                <a:tc>
                  <a:txBody>
                    <a:bodyPr/>
                    <a:lstStyle/>
                    <a:p>
                      <a:pPr algn="ctr"/>
                      <a:r>
                        <a:rPr lang="en-GB" b="0" dirty="0">
                          <a:solidFill>
                            <a:schemeClr val="accent1">
                              <a:lumMod val="50000"/>
                            </a:schemeClr>
                          </a:solidFill>
                        </a:rPr>
                        <a:t>5 East Midlands</a:t>
                      </a:r>
                    </a:p>
                  </a:txBody>
                  <a:tcPr/>
                </a:tc>
                <a:tc>
                  <a:txBody>
                    <a:bodyPr/>
                    <a:lstStyle/>
                    <a:p>
                      <a:pPr algn="ctr"/>
                      <a:r>
                        <a:rPr lang="en-GB" b="0" dirty="0">
                          <a:solidFill>
                            <a:schemeClr val="accent1">
                              <a:lumMod val="50000"/>
                            </a:schemeClr>
                          </a:solidFill>
                        </a:rPr>
                        <a:t>7</a:t>
                      </a:r>
                    </a:p>
                  </a:txBody>
                  <a:tcPr/>
                </a:tc>
                <a:tc>
                  <a:txBody>
                    <a:bodyPr/>
                    <a:lstStyle/>
                    <a:p>
                      <a:pPr algn="ctr"/>
                      <a:r>
                        <a:rPr lang="en-GB" b="0" dirty="0">
                          <a:solidFill>
                            <a:schemeClr val="accent1">
                              <a:lumMod val="50000"/>
                            </a:schemeClr>
                          </a:solidFill>
                        </a:rPr>
                        <a:t>0.692</a:t>
                      </a:r>
                    </a:p>
                  </a:txBody>
                  <a:tcPr/>
                </a:tc>
                <a:extLst>
                  <a:ext uri="{0D108BD9-81ED-4DB2-BD59-A6C34878D82A}">
                    <a16:rowId xmlns:a16="http://schemas.microsoft.com/office/drawing/2014/main" val="2467861761"/>
                  </a:ext>
                </a:extLst>
              </a:tr>
              <a:tr h="370840">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extLst>
                  <a:ext uri="{0D108BD9-81ED-4DB2-BD59-A6C34878D82A}">
                    <a16:rowId xmlns:a16="http://schemas.microsoft.com/office/drawing/2014/main" val="4091000100"/>
                  </a:ext>
                </a:extLst>
              </a:tr>
              <a:tr h="370840">
                <a:tc>
                  <a:txBody>
                    <a:bodyPr/>
                    <a:lstStyle/>
                    <a:p>
                      <a:pPr algn="ctr"/>
                      <a:r>
                        <a:rPr lang="en-GB" dirty="0">
                          <a:solidFill>
                            <a:schemeClr val="accent1">
                              <a:lumMod val="50000"/>
                            </a:schemeClr>
                          </a:solidFill>
                        </a:rPr>
                        <a:t>15 Greater Dublin</a:t>
                      </a:r>
                    </a:p>
                  </a:txBody>
                  <a:tcPr/>
                </a:tc>
                <a:tc>
                  <a:txBody>
                    <a:bodyPr/>
                    <a:lstStyle/>
                    <a:p>
                      <a:pPr algn="ctr"/>
                      <a:r>
                        <a:rPr lang="en-GB" dirty="0">
                          <a:solidFill>
                            <a:schemeClr val="accent1">
                              <a:lumMod val="50000"/>
                            </a:schemeClr>
                          </a:solidFill>
                        </a:rPr>
                        <a:t>7</a:t>
                      </a:r>
                    </a:p>
                  </a:txBody>
                  <a:tcPr/>
                </a:tc>
                <a:tc>
                  <a:txBody>
                    <a:bodyPr/>
                    <a:lstStyle/>
                    <a:p>
                      <a:pPr algn="ctr"/>
                      <a:r>
                        <a:rPr lang="en-GB" dirty="0">
                          <a:solidFill>
                            <a:schemeClr val="accent1">
                              <a:lumMod val="50000"/>
                            </a:schemeClr>
                          </a:solidFill>
                        </a:rPr>
                        <a:t>0.564</a:t>
                      </a:r>
                    </a:p>
                  </a:txBody>
                  <a:tcPr/>
                </a:tc>
                <a:extLst>
                  <a:ext uri="{0D108BD9-81ED-4DB2-BD59-A6C34878D82A}">
                    <a16:rowId xmlns:a16="http://schemas.microsoft.com/office/drawing/2014/main" val="1682202462"/>
                  </a:ext>
                </a:extLst>
              </a:tr>
              <a:tr h="370840">
                <a:tc>
                  <a:txBody>
                    <a:bodyPr/>
                    <a:lstStyle/>
                    <a:p>
                      <a:pPr algn="ctr"/>
                      <a:r>
                        <a:rPr lang="en-GB" b="0" dirty="0">
                          <a:solidFill>
                            <a:schemeClr val="accent1">
                              <a:lumMod val="50000"/>
                            </a:schemeClr>
                          </a:solidFill>
                        </a:rPr>
                        <a:t>2 South East</a:t>
                      </a:r>
                    </a:p>
                  </a:txBody>
                  <a:tcPr/>
                </a:tc>
                <a:tc>
                  <a:txBody>
                    <a:bodyPr/>
                    <a:lstStyle/>
                    <a:p>
                      <a:pPr algn="ctr"/>
                      <a:r>
                        <a:rPr lang="en-GB" b="0" dirty="0">
                          <a:solidFill>
                            <a:schemeClr val="accent1">
                              <a:lumMod val="50000"/>
                            </a:schemeClr>
                          </a:solidFill>
                        </a:rPr>
                        <a:t>27</a:t>
                      </a:r>
                    </a:p>
                  </a:txBody>
                  <a:tcPr/>
                </a:tc>
                <a:tc>
                  <a:txBody>
                    <a:bodyPr/>
                    <a:lstStyle/>
                    <a:p>
                      <a:pPr algn="ctr"/>
                      <a:r>
                        <a:rPr lang="en-GB" b="0" dirty="0">
                          <a:solidFill>
                            <a:schemeClr val="accent1">
                              <a:lumMod val="50000"/>
                            </a:schemeClr>
                          </a:solidFill>
                        </a:rPr>
                        <a:t>0.534</a:t>
                      </a:r>
                    </a:p>
                  </a:txBody>
                  <a:tcPr/>
                </a:tc>
                <a:extLst>
                  <a:ext uri="{0D108BD9-81ED-4DB2-BD59-A6C34878D82A}">
                    <a16:rowId xmlns:a16="http://schemas.microsoft.com/office/drawing/2014/main" val="3163288701"/>
                  </a:ext>
                </a:extLst>
              </a:tr>
              <a:tr h="370840">
                <a:tc>
                  <a:txBody>
                    <a:bodyPr/>
                    <a:lstStyle/>
                    <a:p>
                      <a:pPr algn="ctr"/>
                      <a:r>
                        <a:rPr lang="en-GB" b="0" dirty="0">
                          <a:solidFill>
                            <a:schemeClr val="accent1">
                              <a:lumMod val="50000"/>
                            </a:schemeClr>
                          </a:solidFill>
                        </a:rPr>
                        <a:t>9 North</a:t>
                      </a:r>
                    </a:p>
                  </a:txBody>
                  <a:tcPr/>
                </a:tc>
                <a:tc>
                  <a:txBody>
                    <a:bodyPr/>
                    <a:lstStyle/>
                    <a:p>
                      <a:pPr algn="ctr"/>
                      <a:r>
                        <a:rPr lang="en-GB" b="0" dirty="0">
                          <a:solidFill>
                            <a:schemeClr val="accent1">
                              <a:lumMod val="50000"/>
                            </a:schemeClr>
                          </a:solidFill>
                        </a:rPr>
                        <a:t>9</a:t>
                      </a:r>
                    </a:p>
                  </a:txBody>
                  <a:tcPr/>
                </a:tc>
                <a:tc>
                  <a:txBody>
                    <a:bodyPr/>
                    <a:lstStyle/>
                    <a:p>
                      <a:pPr algn="ctr"/>
                      <a:r>
                        <a:rPr lang="en-GB" b="0" dirty="0">
                          <a:solidFill>
                            <a:schemeClr val="accent1">
                              <a:lumMod val="50000"/>
                            </a:schemeClr>
                          </a:solidFill>
                        </a:rPr>
                        <a:t>0.519</a:t>
                      </a:r>
                    </a:p>
                  </a:txBody>
                  <a:tcPr/>
                </a:tc>
                <a:extLst>
                  <a:ext uri="{0D108BD9-81ED-4DB2-BD59-A6C34878D82A}">
                    <a16:rowId xmlns:a16="http://schemas.microsoft.com/office/drawing/2014/main" val="493749989"/>
                  </a:ext>
                </a:extLst>
              </a:tr>
              <a:tr h="370840">
                <a:tc>
                  <a:txBody>
                    <a:bodyPr/>
                    <a:lstStyle/>
                    <a:p>
                      <a:pPr algn="ctr"/>
                      <a:r>
                        <a:rPr lang="en-GB" b="0" dirty="0">
                          <a:solidFill>
                            <a:schemeClr val="accent1">
                              <a:lumMod val="50000"/>
                            </a:schemeClr>
                          </a:solidFill>
                        </a:rPr>
                        <a:t>7-9 Unified North</a:t>
                      </a:r>
                    </a:p>
                  </a:txBody>
                  <a:tcPr/>
                </a:tc>
                <a:tc>
                  <a:txBody>
                    <a:bodyPr/>
                    <a:lstStyle/>
                    <a:p>
                      <a:pPr algn="ctr"/>
                      <a:r>
                        <a:rPr lang="en-GB" b="0" dirty="0">
                          <a:solidFill>
                            <a:schemeClr val="accent1">
                              <a:lumMod val="50000"/>
                            </a:schemeClr>
                          </a:solidFill>
                        </a:rPr>
                        <a:t>37</a:t>
                      </a:r>
                    </a:p>
                  </a:txBody>
                  <a:tcPr/>
                </a:tc>
                <a:tc>
                  <a:txBody>
                    <a:bodyPr/>
                    <a:lstStyle/>
                    <a:p>
                      <a:pPr algn="ctr"/>
                      <a:r>
                        <a:rPr lang="en-GB" b="0" dirty="0">
                          <a:solidFill>
                            <a:schemeClr val="accent1">
                              <a:lumMod val="50000"/>
                            </a:schemeClr>
                          </a:solidFill>
                        </a:rPr>
                        <a:t>0.516</a:t>
                      </a:r>
                    </a:p>
                  </a:txBody>
                  <a:tcPr/>
                </a:tc>
                <a:extLst>
                  <a:ext uri="{0D108BD9-81ED-4DB2-BD59-A6C34878D82A}">
                    <a16:rowId xmlns:a16="http://schemas.microsoft.com/office/drawing/2014/main" val="2438297356"/>
                  </a:ext>
                </a:extLst>
              </a:tr>
              <a:tr h="370840">
                <a:tc>
                  <a:txBody>
                    <a:bodyPr/>
                    <a:lstStyle/>
                    <a:p>
                      <a:pPr algn="ctr"/>
                      <a:r>
                        <a:rPr lang="en-GB" b="0" dirty="0">
                          <a:solidFill>
                            <a:schemeClr val="accent1">
                              <a:lumMod val="50000"/>
                            </a:schemeClr>
                          </a:solidFill>
                        </a:rPr>
                        <a:t>7 Yorkshire &amp; North Lincolnshire</a:t>
                      </a:r>
                    </a:p>
                  </a:txBody>
                  <a:tcPr/>
                </a:tc>
                <a:tc>
                  <a:txBody>
                    <a:bodyPr/>
                    <a:lstStyle/>
                    <a:p>
                      <a:pPr algn="ctr"/>
                      <a:r>
                        <a:rPr lang="en-GB" b="0" dirty="0">
                          <a:solidFill>
                            <a:schemeClr val="accent1">
                              <a:lumMod val="50000"/>
                            </a:schemeClr>
                          </a:solidFill>
                        </a:rPr>
                        <a:t>13</a:t>
                      </a:r>
                    </a:p>
                  </a:txBody>
                  <a:tcPr/>
                </a:tc>
                <a:tc>
                  <a:txBody>
                    <a:bodyPr/>
                    <a:lstStyle/>
                    <a:p>
                      <a:pPr algn="ctr"/>
                      <a:r>
                        <a:rPr lang="en-GB" b="0" dirty="0">
                          <a:solidFill>
                            <a:schemeClr val="accent1">
                              <a:lumMod val="50000"/>
                            </a:schemeClr>
                          </a:solidFill>
                        </a:rPr>
                        <a:t>0.456</a:t>
                      </a:r>
                    </a:p>
                  </a:txBody>
                  <a:tcPr/>
                </a:tc>
                <a:extLst>
                  <a:ext uri="{0D108BD9-81ED-4DB2-BD59-A6C34878D82A}">
                    <a16:rowId xmlns:a16="http://schemas.microsoft.com/office/drawing/2014/main" val="3240436031"/>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7" y="230748"/>
            <a:ext cx="8041021" cy="646331"/>
          </a:xfrm>
          <a:prstGeom prst="rect">
            <a:avLst/>
          </a:prstGeom>
          <a:noFill/>
        </p:spPr>
        <p:txBody>
          <a:bodyPr wrap="square" rtlCol="0">
            <a:spAutoFit/>
          </a:bodyPr>
          <a:lstStyle/>
          <a:p>
            <a:pPr algn="ctr"/>
            <a:r>
              <a:rPr lang="en-GB" sz="3600" dirty="0">
                <a:solidFill>
                  <a:schemeClr val="accent1">
                    <a:lumMod val="75000"/>
                  </a:schemeClr>
                </a:solidFill>
              </a:rPr>
              <a:t>03/A HOUSES PRIVATELY OWNED</a:t>
            </a:r>
          </a:p>
        </p:txBody>
      </p:sp>
      <p:sp>
        <p:nvSpPr>
          <p:cNvPr id="8" name="TextBox 7">
            <a:extLst>
              <a:ext uri="{FF2B5EF4-FFF2-40B4-BE49-F238E27FC236}">
                <a16:creationId xmlns:a16="http://schemas.microsoft.com/office/drawing/2014/main" id="{7AA48EFE-31EE-4281-9946-2FB4D9608A3F}"/>
              </a:ext>
            </a:extLst>
          </p:cNvPr>
          <p:cNvSpPr txBox="1"/>
          <p:nvPr/>
        </p:nvSpPr>
        <p:spPr>
          <a:xfrm>
            <a:off x="890337" y="5980921"/>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dwelling</a:t>
            </a:r>
          </a:p>
        </p:txBody>
      </p:sp>
    </p:spTree>
    <p:extLst>
      <p:ext uri="{BB962C8B-B14F-4D97-AF65-F5344CB8AC3E}">
        <p14:creationId xmlns:p14="http://schemas.microsoft.com/office/powerpoint/2010/main" val="320253784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1140429394"/>
              </p:ext>
            </p:extLst>
          </p:nvPr>
        </p:nvGraphicFramePr>
        <p:xfrm>
          <a:off x="803359" y="2131060"/>
          <a:ext cx="8127999" cy="25958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(202)</a:t>
                      </a:r>
                    </a:p>
                  </a:txBody>
                  <a:tcPr/>
                </a:tc>
                <a:tc>
                  <a:txBody>
                    <a:bodyPr/>
                    <a:lstStyle/>
                    <a:p>
                      <a:pPr algn="ctr"/>
                      <a:r>
                        <a:rPr lang="en-GB" dirty="0"/>
                        <a:t>Trips Totals (6.968)</a:t>
                      </a:r>
                    </a:p>
                  </a:txBody>
                  <a:tcPr/>
                </a:tc>
                <a:extLst>
                  <a:ext uri="{0D108BD9-81ED-4DB2-BD59-A6C34878D82A}">
                    <a16:rowId xmlns:a16="http://schemas.microsoft.com/office/drawing/2014/main" val="1303612232"/>
                  </a:ext>
                </a:extLst>
              </a:tr>
              <a:tr h="370840">
                <a:tc>
                  <a:txBody>
                    <a:bodyPr/>
                    <a:lstStyle/>
                    <a:p>
                      <a:pPr algn="ctr"/>
                      <a:r>
                        <a:rPr lang="en-GB" b="0" dirty="0">
                          <a:solidFill>
                            <a:schemeClr val="accent1">
                              <a:lumMod val="50000"/>
                            </a:schemeClr>
                          </a:solidFill>
                        </a:rPr>
                        <a:t>12-17 Unified Ireland</a:t>
                      </a:r>
                    </a:p>
                  </a:txBody>
                  <a:tcPr/>
                </a:tc>
                <a:tc>
                  <a:txBody>
                    <a:bodyPr/>
                    <a:lstStyle/>
                    <a:p>
                      <a:pPr algn="ctr"/>
                      <a:r>
                        <a:rPr lang="en-GB" b="0" dirty="0">
                          <a:solidFill>
                            <a:schemeClr val="accent1">
                              <a:lumMod val="50000"/>
                            </a:schemeClr>
                          </a:solidFill>
                        </a:rPr>
                        <a:t>54</a:t>
                      </a:r>
                    </a:p>
                  </a:txBody>
                  <a:tcPr/>
                </a:tc>
                <a:tc>
                  <a:txBody>
                    <a:bodyPr/>
                    <a:lstStyle/>
                    <a:p>
                      <a:pPr algn="ctr"/>
                      <a:r>
                        <a:rPr lang="en-GB" b="0" dirty="0">
                          <a:solidFill>
                            <a:schemeClr val="accent1">
                              <a:lumMod val="50000"/>
                            </a:schemeClr>
                          </a:solidFill>
                        </a:rPr>
                        <a:t>8.315</a:t>
                      </a:r>
                    </a:p>
                  </a:txBody>
                  <a:tcPr/>
                </a:tc>
                <a:extLst>
                  <a:ext uri="{0D108BD9-81ED-4DB2-BD59-A6C34878D82A}">
                    <a16:rowId xmlns:a16="http://schemas.microsoft.com/office/drawing/2014/main" val="429173257"/>
                  </a:ext>
                </a:extLst>
              </a:tr>
              <a:tr h="370840">
                <a:tc>
                  <a:txBody>
                    <a:bodyPr/>
                    <a:lstStyle/>
                    <a:p>
                      <a:pPr algn="ctr"/>
                      <a:r>
                        <a:rPr lang="en-GB" b="0" dirty="0">
                          <a:solidFill>
                            <a:schemeClr val="accent1">
                              <a:lumMod val="50000"/>
                            </a:schemeClr>
                          </a:solidFill>
                        </a:rPr>
                        <a:t>1 Greater London</a:t>
                      </a:r>
                    </a:p>
                  </a:txBody>
                  <a:tcPr/>
                </a:tc>
                <a:tc>
                  <a:txBody>
                    <a:bodyPr/>
                    <a:lstStyle/>
                    <a:p>
                      <a:pPr algn="ctr"/>
                      <a:r>
                        <a:rPr lang="en-GB" b="0" dirty="0">
                          <a:solidFill>
                            <a:schemeClr val="accent1">
                              <a:lumMod val="50000"/>
                            </a:schemeClr>
                          </a:solidFill>
                        </a:rPr>
                        <a:t>10</a:t>
                      </a:r>
                    </a:p>
                  </a:txBody>
                  <a:tcPr/>
                </a:tc>
                <a:tc>
                  <a:txBody>
                    <a:bodyPr/>
                    <a:lstStyle/>
                    <a:p>
                      <a:pPr algn="ctr"/>
                      <a:r>
                        <a:rPr lang="en-GB" b="0" dirty="0">
                          <a:solidFill>
                            <a:schemeClr val="accent1">
                              <a:lumMod val="50000"/>
                            </a:schemeClr>
                          </a:solidFill>
                        </a:rPr>
                        <a:t>6.449</a:t>
                      </a:r>
                    </a:p>
                  </a:txBody>
                  <a:tcPr/>
                </a:tc>
                <a:extLst>
                  <a:ext uri="{0D108BD9-81ED-4DB2-BD59-A6C34878D82A}">
                    <a16:rowId xmlns:a16="http://schemas.microsoft.com/office/drawing/2014/main" val="2557815491"/>
                  </a:ext>
                </a:extLst>
              </a:tr>
              <a:tr h="370840">
                <a:tc>
                  <a:txBody>
                    <a:bodyPr/>
                    <a:lstStyle/>
                    <a:p>
                      <a:pPr algn="ctr"/>
                      <a:r>
                        <a:rPr lang="en-GB" b="0" dirty="0">
                          <a:solidFill>
                            <a:schemeClr val="accent1">
                              <a:lumMod val="50000"/>
                            </a:schemeClr>
                          </a:solidFill>
                        </a:rPr>
                        <a:t>2 South East</a:t>
                      </a:r>
                    </a:p>
                  </a:txBody>
                  <a:tcPr/>
                </a:tc>
                <a:tc>
                  <a:txBody>
                    <a:bodyPr/>
                    <a:lstStyle/>
                    <a:p>
                      <a:pPr algn="ctr"/>
                      <a:r>
                        <a:rPr lang="en-GB" b="0" dirty="0">
                          <a:solidFill>
                            <a:schemeClr val="accent1">
                              <a:lumMod val="50000"/>
                            </a:schemeClr>
                          </a:solidFill>
                        </a:rPr>
                        <a:t>27</a:t>
                      </a:r>
                    </a:p>
                  </a:txBody>
                  <a:tcPr/>
                </a:tc>
                <a:tc>
                  <a:txBody>
                    <a:bodyPr/>
                    <a:lstStyle/>
                    <a:p>
                      <a:pPr algn="ctr"/>
                      <a:r>
                        <a:rPr lang="en-GB" b="0" dirty="0">
                          <a:solidFill>
                            <a:schemeClr val="accent1">
                              <a:lumMod val="50000"/>
                            </a:schemeClr>
                          </a:solidFill>
                        </a:rPr>
                        <a:t>6.120</a:t>
                      </a:r>
                    </a:p>
                  </a:txBody>
                  <a:tcPr/>
                </a:tc>
                <a:extLst>
                  <a:ext uri="{0D108BD9-81ED-4DB2-BD59-A6C34878D82A}">
                    <a16:rowId xmlns:a16="http://schemas.microsoft.com/office/drawing/2014/main" val="4128948750"/>
                  </a:ext>
                </a:extLst>
              </a:tr>
              <a:tr h="370840">
                <a:tc>
                  <a:txBody>
                    <a:bodyPr/>
                    <a:lstStyle/>
                    <a:p>
                      <a:pPr algn="ctr"/>
                      <a:r>
                        <a:rPr lang="en-GB" b="1" dirty="0">
                          <a:solidFill>
                            <a:schemeClr val="accent1">
                              <a:lumMod val="50000"/>
                            </a:schemeClr>
                          </a:solidFill>
                        </a:rPr>
                        <a:t>5-6 Unified Midlands</a:t>
                      </a:r>
                    </a:p>
                  </a:txBody>
                  <a:tcPr/>
                </a:tc>
                <a:tc>
                  <a:txBody>
                    <a:bodyPr/>
                    <a:lstStyle/>
                    <a:p>
                      <a:pPr algn="ctr"/>
                      <a:r>
                        <a:rPr lang="en-GB" b="1" dirty="0">
                          <a:solidFill>
                            <a:schemeClr val="accent1">
                              <a:lumMod val="50000"/>
                            </a:schemeClr>
                          </a:solidFill>
                        </a:rPr>
                        <a:t>28</a:t>
                      </a:r>
                    </a:p>
                  </a:txBody>
                  <a:tcPr/>
                </a:tc>
                <a:tc>
                  <a:txBody>
                    <a:bodyPr/>
                    <a:lstStyle/>
                    <a:p>
                      <a:pPr algn="ctr"/>
                      <a:r>
                        <a:rPr lang="en-GB" b="1" dirty="0">
                          <a:solidFill>
                            <a:schemeClr val="accent1">
                              <a:lumMod val="50000"/>
                            </a:schemeClr>
                          </a:solidFill>
                        </a:rPr>
                        <a:t>5.075</a:t>
                      </a:r>
                    </a:p>
                  </a:txBody>
                  <a:tcPr/>
                </a:tc>
                <a:extLst>
                  <a:ext uri="{0D108BD9-81ED-4DB2-BD59-A6C34878D82A}">
                    <a16:rowId xmlns:a16="http://schemas.microsoft.com/office/drawing/2014/main" val="1275089430"/>
                  </a:ext>
                </a:extLst>
              </a:tr>
              <a:tr h="370840">
                <a:tc>
                  <a:txBody>
                    <a:bodyPr/>
                    <a:lstStyle/>
                    <a:p>
                      <a:pPr algn="ctr"/>
                      <a:r>
                        <a:rPr lang="en-GB" b="1" dirty="0">
                          <a:solidFill>
                            <a:schemeClr val="accent1">
                              <a:lumMod val="50000"/>
                            </a:schemeClr>
                          </a:solidFill>
                        </a:rPr>
                        <a:t>3 South West</a:t>
                      </a:r>
                    </a:p>
                  </a:txBody>
                  <a:tcPr/>
                </a:tc>
                <a:tc>
                  <a:txBody>
                    <a:bodyPr/>
                    <a:lstStyle/>
                    <a:p>
                      <a:pPr algn="ctr"/>
                      <a:r>
                        <a:rPr lang="en-GB" b="1" dirty="0">
                          <a:solidFill>
                            <a:schemeClr val="accent1">
                              <a:lumMod val="50000"/>
                            </a:schemeClr>
                          </a:solidFill>
                        </a:rPr>
                        <a:t>11</a:t>
                      </a:r>
                    </a:p>
                  </a:txBody>
                  <a:tcPr/>
                </a:tc>
                <a:tc>
                  <a:txBody>
                    <a:bodyPr/>
                    <a:lstStyle/>
                    <a:p>
                      <a:pPr algn="ctr"/>
                      <a:r>
                        <a:rPr lang="en-GB" b="1" dirty="0">
                          <a:solidFill>
                            <a:schemeClr val="accent1">
                              <a:lumMod val="50000"/>
                            </a:schemeClr>
                          </a:solidFill>
                        </a:rPr>
                        <a:t>4.921</a:t>
                      </a:r>
                    </a:p>
                  </a:txBody>
                  <a:tcPr/>
                </a:tc>
                <a:extLst>
                  <a:ext uri="{0D108BD9-81ED-4DB2-BD59-A6C34878D82A}">
                    <a16:rowId xmlns:a16="http://schemas.microsoft.com/office/drawing/2014/main" val="3976914430"/>
                  </a:ext>
                </a:extLst>
              </a:tr>
              <a:tr h="370840">
                <a:tc>
                  <a:txBody>
                    <a:bodyPr/>
                    <a:lstStyle/>
                    <a:p>
                      <a:pPr algn="ctr"/>
                      <a:r>
                        <a:rPr lang="en-GB" b="1" dirty="0">
                          <a:solidFill>
                            <a:schemeClr val="accent1">
                              <a:lumMod val="50000"/>
                            </a:schemeClr>
                          </a:solidFill>
                        </a:rPr>
                        <a:t>7-9 Unified North</a:t>
                      </a:r>
                    </a:p>
                  </a:txBody>
                  <a:tcPr/>
                </a:tc>
                <a:tc>
                  <a:txBody>
                    <a:bodyPr/>
                    <a:lstStyle/>
                    <a:p>
                      <a:pPr algn="ctr"/>
                      <a:r>
                        <a:rPr lang="en-GB" b="1" dirty="0">
                          <a:solidFill>
                            <a:schemeClr val="accent1">
                              <a:lumMod val="50000"/>
                            </a:schemeClr>
                          </a:solidFill>
                        </a:rPr>
                        <a:t>37</a:t>
                      </a:r>
                    </a:p>
                  </a:txBody>
                  <a:tcPr/>
                </a:tc>
                <a:tc>
                  <a:txBody>
                    <a:bodyPr/>
                    <a:lstStyle/>
                    <a:p>
                      <a:pPr algn="ctr"/>
                      <a:r>
                        <a:rPr lang="en-GB" b="1" dirty="0">
                          <a:solidFill>
                            <a:schemeClr val="accent1">
                              <a:lumMod val="50000"/>
                            </a:schemeClr>
                          </a:solidFill>
                        </a:rPr>
                        <a:t>4.589</a:t>
                      </a:r>
                    </a:p>
                  </a:txBody>
                  <a:tcPr/>
                </a:tc>
                <a:extLst>
                  <a:ext uri="{0D108BD9-81ED-4DB2-BD59-A6C34878D82A}">
                    <a16:rowId xmlns:a16="http://schemas.microsoft.com/office/drawing/2014/main" val="1984002032"/>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6" y="765576"/>
            <a:ext cx="8041021" cy="646331"/>
          </a:xfrm>
          <a:prstGeom prst="rect">
            <a:avLst/>
          </a:prstGeom>
          <a:noFill/>
        </p:spPr>
        <p:txBody>
          <a:bodyPr wrap="square" rtlCol="0">
            <a:spAutoFit/>
          </a:bodyPr>
          <a:lstStyle/>
          <a:p>
            <a:pPr algn="ctr"/>
            <a:r>
              <a:rPr lang="en-GB" sz="3600" dirty="0">
                <a:solidFill>
                  <a:schemeClr val="accent1">
                    <a:lumMod val="75000"/>
                  </a:schemeClr>
                </a:solidFill>
              </a:rPr>
              <a:t>03/A HOUSES PRIVATELY OWNED</a:t>
            </a:r>
          </a:p>
        </p:txBody>
      </p:sp>
      <p:sp>
        <p:nvSpPr>
          <p:cNvPr id="8" name="TextBox 7">
            <a:extLst>
              <a:ext uri="{FF2B5EF4-FFF2-40B4-BE49-F238E27FC236}">
                <a16:creationId xmlns:a16="http://schemas.microsoft.com/office/drawing/2014/main" id="{7AA48EFE-31EE-4281-9946-2FB4D9608A3F}"/>
              </a:ext>
            </a:extLst>
          </p:cNvPr>
          <p:cNvSpPr txBox="1"/>
          <p:nvPr/>
        </p:nvSpPr>
        <p:spPr>
          <a:xfrm>
            <a:off x="846847" y="5446093"/>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dwelling</a:t>
            </a:r>
          </a:p>
        </p:txBody>
      </p:sp>
    </p:spTree>
    <p:extLst>
      <p:ext uri="{BB962C8B-B14F-4D97-AF65-F5344CB8AC3E}">
        <p14:creationId xmlns:p14="http://schemas.microsoft.com/office/powerpoint/2010/main" val="299728833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2735963658"/>
              </p:ext>
            </p:extLst>
          </p:nvPr>
        </p:nvGraphicFramePr>
        <p:xfrm>
          <a:off x="803359" y="1203960"/>
          <a:ext cx="8127999" cy="44500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660358">
                  <a:extLst>
                    <a:ext uri="{9D8B030D-6E8A-4147-A177-3AD203B41FA5}">
                      <a16:colId xmlns:a16="http://schemas.microsoft.com/office/drawing/2014/main" val="3699230036"/>
                    </a:ext>
                  </a:extLst>
                </a:gridCol>
                <a:gridCol w="2787232">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Surveys (202)</a:t>
                      </a:r>
                    </a:p>
                  </a:txBody>
                  <a:tcPr/>
                </a:tc>
                <a:tc>
                  <a:txBody>
                    <a:bodyPr/>
                    <a:lstStyle/>
                    <a:p>
                      <a:pPr algn="ctr"/>
                      <a:r>
                        <a:rPr lang="en-GB" dirty="0"/>
                        <a:t>Trips Totals (6.968)</a:t>
                      </a:r>
                    </a:p>
                  </a:txBody>
                  <a:tcPr/>
                </a:tc>
                <a:extLst>
                  <a:ext uri="{0D108BD9-81ED-4DB2-BD59-A6C34878D82A}">
                    <a16:rowId xmlns:a16="http://schemas.microsoft.com/office/drawing/2014/main" val="1303612232"/>
                  </a:ext>
                </a:extLst>
              </a:tr>
              <a:tr h="370840">
                <a:tc>
                  <a:txBody>
                    <a:bodyPr/>
                    <a:lstStyle/>
                    <a:p>
                      <a:pPr algn="ctr"/>
                      <a:r>
                        <a:rPr lang="en-GB" b="1" dirty="0">
                          <a:solidFill>
                            <a:schemeClr val="accent1">
                              <a:lumMod val="50000"/>
                            </a:schemeClr>
                          </a:solidFill>
                        </a:rPr>
                        <a:t>17 Ulster Northern Ireland</a:t>
                      </a:r>
                    </a:p>
                  </a:txBody>
                  <a:tcPr/>
                </a:tc>
                <a:tc>
                  <a:txBody>
                    <a:bodyPr/>
                    <a:lstStyle/>
                    <a:p>
                      <a:pPr algn="ctr"/>
                      <a:r>
                        <a:rPr lang="en-GB" b="1" dirty="0">
                          <a:solidFill>
                            <a:schemeClr val="accent1">
                              <a:lumMod val="50000"/>
                            </a:schemeClr>
                          </a:solidFill>
                        </a:rPr>
                        <a:t>17</a:t>
                      </a:r>
                    </a:p>
                  </a:txBody>
                  <a:tcPr/>
                </a:tc>
                <a:tc>
                  <a:txBody>
                    <a:bodyPr/>
                    <a:lstStyle/>
                    <a:p>
                      <a:pPr algn="ctr"/>
                      <a:r>
                        <a:rPr lang="en-GB" b="1" dirty="0">
                          <a:solidFill>
                            <a:schemeClr val="accent1">
                              <a:lumMod val="50000"/>
                            </a:schemeClr>
                          </a:solidFill>
                        </a:rPr>
                        <a:t>8.776</a:t>
                      </a:r>
                    </a:p>
                  </a:txBody>
                  <a:tcPr/>
                </a:tc>
                <a:extLst>
                  <a:ext uri="{0D108BD9-81ED-4DB2-BD59-A6C34878D82A}">
                    <a16:rowId xmlns:a16="http://schemas.microsoft.com/office/drawing/2014/main" val="2605172988"/>
                  </a:ext>
                </a:extLst>
              </a:tr>
              <a:tr h="370840">
                <a:tc>
                  <a:txBody>
                    <a:bodyPr/>
                    <a:lstStyle/>
                    <a:p>
                      <a:pPr algn="ctr"/>
                      <a:r>
                        <a:rPr lang="en-GB" b="0" dirty="0">
                          <a:solidFill>
                            <a:schemeClr val="accent1">
                              <a:lumMod val="50000"/>
                            </a:schemeClr>
                          </a:solidFill>
                        </a:rPr>
                        <a:t>12-17 Unified Ireland</a:t>
                      </a:r>
                    </a:p>
                  </a:txBody>
                  <a:tcPr/>
                </a:tc>
                <a:tc>
                  <a:txBody>
                    <a:bodyPr/>
                    <a:lstStyle/>
                    <a:p>
                      <a:pPr algn="ctr"/>
                      <a:r>
                        <a:rPr lang="en-GB" b="0" dirty="0">
                          <a:solidFill>
                            <a:schemeClr val="accent1">
                              <a:lumMod val="50000"/>
                            </a:schemeClr>
                          </a:solidFill>
                        </a:rPr>
                        <a:t>54</a:t>
                      </a:r>
                    </a:p>
                  </a:txBody>
                  <a:tcPr/>
                </a:tc>
                <a:tc>
                  <a:txBody>
                    <a:bodyPr/>
                    <a:lstStyle/>
                    <a:p>
                      <a:pPr algn="ctr"/>
                      <a:r>
                        <a:rPr lang="en-GB" b="0" dirty="0">
                          <a:solidFill>
                            <a:schemeClr val="accent1">
                              <a:lumMod val="50000"/>
                            </a:schemeClr>
                          </a:solidFill>
                        </a:rPr>
                        <a:t>8.315</a:t>
                      </a:r>
                    </a:p>
                  </a:txBody>
                  <a:tcPr/>
                </a:tc>
                <a:extLst>
                  <a:ext uri="{0D108BD9-81ED-4DB2-BD59-A6C34878D82A}">
                    <a16:rowId xmlns:a16="http://schemas.microsoft.com/office/drawing/2014/main" val="2991345650"/>
                  </a:ext>
                </a:extLst>
              </a:tr>
              <a:tr h="370840">
                <a:tc>
                  <a:txBody>
                    <a:bodyPr/>
                    <a:lstStyle/>
                    <a:p>
                      <a:pPr algn="ctr"/>
                      <a:r>
                        <a:rPr lang="en-GB" b="0" dirty="0">
                          <a:solidFill>
                            <a:schemeClr val="accent1">
                              <a:lumMod val="50000"/>
                            </a:schemeClr>
                          </a:solidFill>
                        </a:rPr>
                        <a:t>14 Leinster</a:t>
                      </a:r>
                    </a:p>
                  </a:txBody>
                  <a:tcPr/>
                </a:tc>
                <a:tc>
                  <a:txBody>
                    <a:bodyPr/>
                    <a:lstStyle/>
                    <a:p>
                      <a:pPr algn="ctr"/>
                      <a:r>
                        <a:rPr lang="en-GB" b="0" dirty="0">
                          <a:solidFill>
                            <a:schemeClr val="accent1">
                              <a:lumMod val="50000"/>
                            </a:schemeClr>
                          </a:solidFill>
                        </a:rPr>
                        <a:t>6</a:t>
                      </a:r>
                    </a:p>
                  </a:txBody>
                  <a:tcPr/>
                </a:tc>
                <a:tc>
                  <a:txBody>
                    <a:bodyPr/>
                    <a:lstStyle/>
                    <a:p>
                      <a:pPr algn="ctr"/>
                      <a:r>
                        <a:rPr lang="en-GB" b="0" dirty="0">
                          <a:solidFill>
                            <a:schemeClr val="accent1">
                              <a:lumMod val="50000"/>
                            </a:schemeClr>
                          </a:solidFill>
                        </a:rPr>
                        <a:t>7.642</a:t>
                      </a:r>
                    </a:p>
                  </a:txBody>
                  <a:tcPr/>
                </a:tc>
                <a:extLst>
                  <a:ext uri="{0D108BD9-81ED-4DB2-BD59-A6C34878D82A}">
                    <a16:rowId xmlns:a16="http://schemas.microsoft.com/office/drawing/2014/main" val="418036043"/>
                  </a:ext>
                </a:extLst>
              </a:tr>
              <a:tr h="370840">
                <a:tc>
                  <a:txBody>
                    <a:bodyPr/>
                    <a:lstStyle/>
                    <a:p>
                      <a:pPr algn="ctr"/>
                      <a:r>
                        <a:rPr lang="en-GB" b="0" dirty="0">
                          <a:solidFill>
                            <a:schemeClr val="accent1">
                              <a:lumMod val="50000"/>
                            </a:schemeClr>
                          </a:solidFill>
                        </a:rPr>
                        <a:t>11 Scotland</a:t>
                      </a:r>
                    </a:p>
                  </a:txBody>
                  <a:tcPr/>
                </a:tc>
                <a:tc>
                  <a:txBody>
                    <a:bodyPr/>
                    <a:lstStyle/>
                    <a:p>
                      <a:pPr algn="ctr"/>
                      <a:r>
                        <a:rPr lang="en-GB" b="0" dirty="0">
                          <a:solidFill>
                            <a:schemeClr val="accent1">
                              <a:lumMod val="50000"/>
                            </a:schemeClr>
                          </a:solidFill>
                        </a:rPr>
                        <a:t>14</a:t>
                      </a:r>
                    </a:p>
                  </a:txBody>
                  <a:tcPr/>
                </a:tc>
                <a:tc>
                  <a:txBody>
                    <a:bodyPr/>
                    <a:lstStyle/>
                    <a:p>
                      <a:pPr algn="ctr"/>
                      <a:r>
                        <a:rPr lang="en-GB" b="0" dirty="0">
                          <a:solidFill>
                            <a:schemeClr val="accent1">
                              <a:lumMod val="50000"/>
                            </a:schemeClr>
                          </a:solidFill>
                        </a:rPr>
                        <a:t>7.225</a:t>
                      </a:r>
                    </a:p>
                  </a:txBody>
                  <a:tcPr/>
                </a:tc>
                <a:extLst>
                  <a:ext uri="{0D108BD9-81ED-4DB2-BD59-A6C34878D82A}">
                    <a16:rowId xmlns:a16="http://schemas.microsoft.com/office/drawing/2014/main" val="3178376424"/>
                  </a:ext>
                </a:extLst>
              </a:tr>
              <a:tr h="370840">
                <a:tc>
                  <a:txBody>
                    <a:bodyPr/>
                    <a:lstStyle/>
                    <a:p>
                      <a:pPr algn="ctr"/>
                      <a:r>
                        <a:rPr lang="en-GB" b="0" dirty="0">
                          <a:solidFill>
                            <a:schemeClr val="accent1">
                              <a:lumMod val="50000"/>
                            </a:schemeClr>
                          </a:solidFill>
                        </a:rPr>
                        <a:t>1 Greater London</a:t>
                      </a:r>
                    </a:p>
                  </a:txBody>
                  <a:tcPr/>
                </a:tc>
                <a:tc>
                  <a:txBody>
                    <a:bodyPr/>
                    <a:lstStyle/>
                    <a:p>
                      <a:pPr algn="ctr"/>
                      <a:r>
                        <a:rPr lang="en-GB" b="0" dirty="0">
                          <a:solidFill>
                            <a:schemeClr val="accent1">
                              <a:lumMod val="50000"/>
                            </a:schemeClr>
                          </a:solidFill>
                        </a:rPr>
                        <a:t>10</a:t>
                      </a:r>
                    </a:p>
                  </a:txBody>
                  <a:tcPr/>
                </a:tc>
                <a:tc>
                  <a:txBody>
                    <a:bodyPr/>
                    <a:lstStyle/>
                    <a:p>
                      <a:pPr algn="ctr"/>
                      <a:r>
                        <a:rPr lang="en-GB" b="0" dirty="0">
                          <a:solidFill>
                            <a:schemeClr val="accent1">
                              <a:lumMod val="50000"/>
                            </a:schemeClr>
                          </a:solidFill>
                        </a:rPr>
                        <a:t>6.449</a:t>
                      </a:r>
                    </a:p>
                  </a:txBody>
                  <a:tcPr/>
                </a:tc>
                <a:extLst>
                  <a:ext uri="{0D108BD9-81ED-4DB2-BD59-A6C34878D82A}">
                    <a16:rowId xmlns:a16="http://schemas.microsoft.com/office/drawing/2014/main" val="2467861761"/>
                  </a:ext>
                </a:extLst>
              </a:tr>
              <a:tr h="370840">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tc>
                  <a:txBody>
                    <a:bodyPr/>
                    <a:lstStyle/>
                    <a:p>
                      <a:pPr algn="ctr"/>
                      <a:r>
                        <a:rPr lang="en-GB" dirty="0">
                          <a:solidFill>
                            <a:schemeClr val="accent1">
                              <a:lumMod val="50000"/>
                            </a:schemeClr>
                          </a:solidFill>
                        </a:rPr>
                        <a:t>…</a:t>
                      </a:r>
                    </a:p>
                  </a:txBody>
                  <a:tcPr/>
                </a:tc>
                <a:extLst>
                  <a:ext uri="{0D108BD9-81ED-4DB2-BD59-A6C34878D82A}">
                    <a16:rowId xmlns:a16="http://schemas.microsoft.com/office/drawing/2014/main" val="4091000100"/>
                  </a:ext>
                </a:extLst>
              </a:tr>
              <a:tr h="370840">
                <a:tc>
                  <a:txBody>
                    <a:bodyPr/>
                    <a:lstStyle/>
                    <a:p>
                      <a:pPr algn="ctr"/>
                      <a:r>
                        <a:rPr lang="en-GB" b="1" dirty="0">
                          <a:solidFill>
                            <a:schemeClr val="accent1">
                              <a:lumMod val="50000"/>
                            </a:schemeClr>
                          </a:solidFill>
                        </a:rPr>
                        <a:t>10 Wales</a:t>
                      </a:r>
                    </a:p>
                  </a:txBody>
                  <a:tcPr/>
                </a:tc>
                <a:tc>
                  <a:txBody>
                    <a:bodyPr/>
                    <a:lstStyle/>
                    <a:p>
                      <a:pPr algn="ctr"/>
                      <a:r>
                        <a:rPr lang="en-GB" b="1" dirty="0">
                          <a:solidFill>
                            <a:schemeClr val="accent1">
                              <a:lumMod val="50000"/>
                            </a:schemeClr>
                          </a:solidFill>
                        </a:rPr>
                        <a:t>8</a:t>
                      </a:r>
                    </a:p>
                  </a:txBody>
                  <a:tcPr/>
                </a:tc>
                <a:tc>
                  <a:txBody>
                    <a:bodyPr/>
                    <a:lstStyle/>
                    <a:p>
                      <a:pPr algn="ctr"/>
                      <a:r>
                        <a:rPr lang="en-GB" b="1" dirty="0">
                          <a:solidFill>
                            <a:schemeClr val="accent1">
                              <a:lumMod val="50000"/>
                            </a:schemeClr>
                          </a:solidFill>
                        </a:rPr>
                        <a:t>4.892</a:t>
                      </a:r>
                    </a:p>
                  </a:txBody>
                  <a:tcPr/>
                </a:tc>
                <a:extLst>
                  <a:ext uri="{0D108BD9-81ED-4DB2-BD59-A6C34878D82A}">
                    <a16:rowId xmlns:a16="http://schemas.microsoft.com/office/drawing/2014/main" val="1682202462"/>
                  </a:ext>
                </a:extLst>
              </a:tr>
              <a:tr h="370840">
                <a:tc>
                  <a:txBody>
                    <a:bodyPr/>
                    <a:lstStyle/>
                    <a:p>
                      <a:pPr algn="ctr"/>
                      <a:r>
                        <a:rPr lang="en-GB" b="1" dirty="0">
                          <a:solidFill>
                            <a:schemeClr val="accent1">
                              <a:lumMod val="50000"/>
                            </a:schemeClr>
                          </a:solidFill>
                        </a:rPr>
                        <a:t>15 Greater Dublin</a:t>
                      </a:r>
                    </a:p>
                  </a:txBody>
                  <a:tcPr/>
                </a:tc>
                <a:tc>
                  <a:txBody>
                    <a:bodyPr/>
                    <a:lstStyle/>
                    <a:p>
                      <a:pPr algn="ctr"/>
                      <a:r>
                        <a:rPr lang="en-GB" b="1" dirty="0">
                          <a:solidFill>
                            <a:schemeClr val="accent1">
                              <a:lumMod val="50000"/>
                            </a:schemeClr>
                          </a:solidFill>
                        </a:rPr>
                        <a:t>7</a:t>
                      </a:r>
                    </a:p>
                  </a:txBody>
                  <a:tcPr/>
                </a:tc>
                <a:tc>
                  <a:txBody>
                    <a:bodyPr/>
                    <a:lstStyle/>
                    <a:p>
                      <a:pPr algn="ctr"/>
                      <a:r>
                        <a:rPr lang="en-GB" b="1" dirty="0">
                          <a:solidFill>
                            <a:schemeClr val="accent1">
                              <a:lumMod val="50000"/>
                            </a:schemeClr>
                          </a:solidFill>
                        </a:rPr>
                        <a:t>4.699</a:t>
                      </a:r>
                    </a:p>
                  </a:txBody>
                  <a:tcPr/>
                </a:tc>
                <a:extLst>
                  <a:ext uri="{0D108BD9-81ED-4DB2-BD59-A6C34878D82A}">
                    <a16:rowId xmlns:a16="http://schemas.microsoft.com/office/drawing/2014/main" val="3163288701"/>
                  </a:ext>
                </a:extLst>
              </a:tr>
              <a:tr h="370840">
                <a:tc>
                  <a:txBody>
                    <a:bodyPr/>
                    <a:lstStyle/>
                    <a:p>
                      <a:pPr algn="ctr"/>
                      <a:r>
                        <a:rPr lang="en-GB" b="1" dirty="0">
                          <a:solidFill>
                            <a:schemeClr val="accent1">
                              <a:lumMod val="50000"/>
                            </a:schemeClr>
                          </a:solidFill>
                        </a:rPr>
                        <a:t>9 North</a:t>
                      </a:r>
                    </a:p>
                  </a:txBody>
                  <a:tcPr/>
                </a:tc>
                <a:tc>
                  <a:txBody>
                    <a:bodyPr/>
                    <a:lstStyle/>
                    <a:p>
                      <a:pPr algn="ctr"/>
                      <a:r>
                        <a:rPr lang="en-GB" b="1" dirty="0">
                          <a:solidFill>
                            <a:schemeClr val="accent1">
                              <a:lumMod val="50000"/>
                            </a:schemeClr>
                          </a:solidFill>
                        </a:rPr>
                        <a:t>9</a:t>
                      </a:r>
                    </a:p>
                  </a:txBody>
                  <a:tcPr/>
                </a:tc>
                <a:tc>
                  <a:txBody>
                    <a:bodyPr/>
                    <a:lstStyle/>
                    <a:p>
                      <a:pPr algn="ctr"/>
                      <a:r>
                        <a:rPr lang="en-GB" b="1" dirty="0">
                          <a:solidFill>
                            <a:schemeClr val="accent1">
                              <a:lumMod val="50000"/>
                            </a:schemeClr>
                          </a:solidFill>
                        </a:rPr>
                        <a:t>0.519</a:t>
                      </a:r>
                    </a:p>
                  </a:txBody>
                  <a:tcPr/>
                </a:tc>
                <a:extLst>
                  <a:ext uri="{0D108BD9-81ED-4DB2-BD59-A6C34878D82A}">
                    <a16:rowId xmlns:a16="http://schemas.microsoft.com/office/drawing/2014/main" val="493749989"/>
                  </a:ext>
                </a:extLst>
              </a:tr>
              <a:tr h="370840">
                <a:tc>
                  <a:txBody>
                    <a:bodyPr/>
                    <a:lstStyle/>
                    <a:p>
                      <a:pPr algn="ctr"/>
                      <a:r>
                        <a:rPr lang="en-GB" b="1" dirty="0">
                          <a:solidFill>
                            <a:schemeClr val="accent1">
                              <a:lumMod val="50000"/>
                            </a:schemeClr>
                          </a:solidFill>
                        </a:rPr>
                        <a:t>7-9 Unified North</a:t>
                      </a:r>
                    </a:p>
                  </a:txBody>
                  <a:tcPr/>
                </a:tc>
                <a:tc>
                  <a:txBody>
                    <a:bodyPr/>
                    <a:lstStyle/>
                    <a:p>
                      <a:pPr algn="ctr"/>
                      <a:r>
                        <a:rPr lang="en-GB" b="1" dirty="0">
                          <a:solidFill>
                            <a:schemeClr val="accent1">
                              <a:lumMod val="50000"/>
                            </a:schemeClr>
                          </a:solidFill>
                        </a:rPr>
                        <a:t>37</a:t>
                      </a:r>
                    </a:p>
                  </a:txBody>
                  <a:tcPr/>
                </a:tc>
                <a:tc>
                  <a:txBody>
                    <a:bodyPr/>
                    <a:lstStyle/>
                    <a:p>
                      <a:pPr algn="ctr"/>
                      <a:r>
                        <a:rPr lang="en-GB" b="1" dirty="0">
                          <a:solidFill>
                            <a:schemeClr val="accent1">
                              <a:lumMod val="50000"/>
                            </a:schemeClr>
                          </a:solidFill>
                        </a:rPr>
                        <a:t>4.589</a:t>
                      </a:r>
                    </a:p>
                  </a:txBody>
                  <a:tcPr/>
                </a:tc>
                <a:extLst>
                  <a:ext uri="{0D108BD9-81ED-4DB2-BD59-A6C34878D82A}">
                    <a16:rowId xmlns:a16="http://schemas.microsoft.com/office/drawing/2014/main" val="2438297356"/>
                  </a:ext>
                </a:extLst>
              </a:tr>
              <a:tr h="370840">
                <a:tc>
                  <a:txBody>
                    <a:bodyPr/>
                    <a:lstStyle/>
                    <a:p>
                      <a:pPr algn="ctr"/>
                      <a:r>
                        <a:rPr lang="en-GB" b="1" dirty="0">
                          <a:solidFill>
                            <a:schemeClr val="accent1">
                              <a:lumMod val="50000"/>
                            </a:schemeClr>
                          </a:solidFill>
                        </a:rPr>
                        <a:t>7 Yorkshire &amp; North Lincolnshire</a:t>
                      </a:r>
                    </a:p>
                  </a:txBody>
                  <a:tcPr/>
                </a:tc>
                <a:tc>
                  <a:txBody>
                    <a:bodyPr/>
                    <a:lstStyle/>
                    <a:p>
                      <a:pPr algn="ctr"/>
                      <a:r>
                        <a:rPr lang="en-GB" b="1" dirty="0">
                          <a:solidFill>
                            <a:schemeClr val="accent1">
                              <a:lumMod val="50000"/>
                            </a:schemeClr>
                          </a:solidFill>
                        </a:rPr>
                        <a:t>13</a:t>
                      </a:r>
                    </a:p>
                  </a:txBody>
                  <a:tcPr/>
                </a:tc>
                <a:tc>
                  <a:txBody>
                    <a:bodyPr/>
                    <a:lstStyle/>
                    <a:p>
                      <a:pPr algn="ctr"/>
                      <a:r>
                        <a:rPr lang="en-GB" b="1" dirty="0">
                          <a:solidFill>
                            <a:schemeClr val="accent1">
                              <a:lumMod val="50000"/>
                            </a:schemeClr>
                          </a:solidFill>
                        </a:rPr>
                        <a:t>3.904</a:t>
                      </a:r>
                    </a:p>
                  </a:txBody>
                  <a:tcPr/>
                </a:tc>
                <a:extLst>
                  <a:ext uri="{0D108BD9-81ED-4DB2-BD59-A6C34878D82A}">
                    <a16:rowId xmlns:a16="http://schemas.microsoft.com/office/drawing/2014/main" val="3240436031"/>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7" y="230748"/>
            <a:ext cx="8041021" cy="646331"/>
          </a:xfrm>
          <a:prstGeom prst="rect">
            <a:avLst/>
          </a:prstGeom>
          <a:noFill/>
        </p:spPr>
        <p:txBody>
          <a:bodyPr wrap="square" rtlCol="0">
            <a:spAutoFit/>
          </a:bodyPr>
          <a:lstStyle/>
          <a:p>
            <a:pPr algn="ctr"/>
            <a:r>
              <a:rPr lang="en-GB" sz="3600" dirty="0">
                <a:solidFill>
                  <a:schemeClr val="accent1">
                    <a:lumMod val="75000"/>
                  </a:schemeClr>
                </a:solidFill>
              </a:rPr>
              <a:t>03/A HOUSES PRIVATELY OWNED</a:t>
            </a:r>
          </a:p>
        </p:txBody>
      </p:sp>
      <p:sp>
        <p:nvSpPr>
          <p:cNvPr id="8" name="TextBox 7">
            <a:extLst>
              <a:ext uri="{FF2B5EF4-FFF2-40B4-BE49-F238E27FC236}">
                <a16:creationId xmlns:a16="http://schemas.microsoft.com/office/drawing/2014/main" id="{7AA48EFE-31EE-4281-9946-2FB4D9608A3F}"/>
              </a:ext>
            </a:extLst>
          </p:cNvPr>
          <p:cNvSpPr txBox="1"/>
          <p:nvPr/>
        </p:nvSpPr>
        <p:spPr>
          <a:xfrm>
            <a:off x="890337" y="5980921"/>
            <a:ext cx="8041021" cy="461665"/>
          </a:xfrm>
          <a:prstGeom prst="rect">
            <a:avLst/>
          </a:prstGeom>
          <a:noFill/>
        </p:spPr>
        <p:txBody>
          <a:bodyPr wrap="square" rtlCol="0">
            <a:spAutoFit/>
          </a:bodyPr>
          <a:lstStyle/>
          <a:p>
            <a:pPr algn="ctr"/>
            <a:r>
              <a:rPr lang="en-GB" sz="2400" dirty="0">
                <a:solidFill>
                  <a:schemeClr val="accent1">
                    <a:lumMod val="75000"/>
                  </a:schemeClr>
                </a:solidFill>
              </a:rPr>
              <a:t>Results per dwelling</a:t>
            </a:r>
          </a:p>
        </p:txBody>
      </p:sp>
    </p:spTree>
    <p:extLst>
      <p:ext uri="{BB962C8B-B14F-4D97-AF65-F5344CB8AC3E}">
        <p14:creationId xmlns:p14="http://schemas.microsoft.com/office/powerpoint/2010/main" val="146393086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166842"/>
            <a:ext cx="8041021" cy="4524315"/>
          </a:xfrm>
          <a:prstGeom prst="rect">
            <a:avLst/>
          </a:prstGeom>
          <a:noFill/>
        </p:spPr>
        <p:txBody>
          <a:bodyPr wrap="square" rtlCol="0">
            <a:spAutoFit/>
          </a:bodyPr>
          <a:lstStyle/>
          <a:p>
            <a:pPr algn="ctr"/>
            <a:r>
              <a:rPr lang="en-GB" sz="3600" dirty="0">
                <a:solidFill>
                  <a:schemeClr val="accent1">
                    <a:lumMod val="75000"/>
                  </a:schemeClr>
                </a:solidFill>
              </a:rPr>
              <a:t>Greater London produces just below average trips totals but still slightly higher than other regions in this data sample</a:t>
            </a:r>
          </a:p>
          <a:p>
            <a:pPr algn="ctr"/>
            <a:endParaRPr lang="en-GB" sz="3600" dirty="0">
              <a:solidFill>
                <a:schemeClr val="accent1">
                  <a:lumMod val="75000"/>
                </a:schemeClr>
              </a:solidFill>
            </a:endParaRPr>
          </a:p>
          <a:p>
            <a:pPr algn="ctr"/>
            <a:r>
              <a:rPr lang="en-GB" sz="3600" dirty="0">
                <a:solidFill>
                  <a:schemeClr val="accent1">
                    <a:lumMod val="75000"/>
                  </a:schemeClr>
                </a:solidFill>
              </a:rPr>
              <a:t>Yorkshire &amp; North Lincolnshire and North produce slightly lower peak and trips totals in this data sample</a:t>
            </a:r>
          </a:p>
        </p:txBody>
      </p:sp>
    </p:spTree>
    <p:extLst>
      <p:ext uri="{BB962C8B-B14F-4D97-AF65-F5344CB8AC3E}">
        <p14:creationId xmlns:p14="http://schemas.microsoft.com/office/powerpoint/2010/main" val="15218820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2644170"/>
            <a:ext cx="8041021" cy="1569660"/>
          </a:xfrm>
          <a:prstGeom prst="rect">
            <a:avLst/>
          </a:prstGeom>
          <a:noFill/>
        </p:spPr>
        <p:txBody>
          <a:bodyPr wrap="square" rtlCol="0">
            <a:spAutoFit/>
          </a:bodyPr>
          <a:lstStyle/>
          <a:p>
            <a:pPr algn="ctr"/>
            <a:r>
              <a:rPr lang="en-GB" sz="4800" dirty="0">
                <a:solidFill>
                  <a:schemeClr val="accent1">
                    <a:lumMod val="75000"/>
                  </a:schemeClr>
                </a:solidFill>
              </a:rPr>
              <a:t>CROSS LAND</a:t>
            </a:r>
          </a:p>
          <a:p>
            <a:pPr algn="ctr"/>
            <a:r>
              <a:rPr lang="en-GB" sz="4800" dirty="0">
                <a:solidFill>
                  <a:schemeClr val="accent1">
                    <a:lumMod val="75000"/>
                  </a:schemeClr>
                </a:solidFill>
              </a:rPr>
              <a:t>USE RESULTS</a:t>
            </a:r>
          </a:p>
        </p:txBody>
      </p:sp>
    </p:spTree>
    <p:extLst>
      <p:ext uri="{BB962C8B-B14F-4D97-AF65-F5344CB8AC3E}">
        <p14:creationId xmlns:p14="http://schemas.microsoft.com/office/powerpoint/2010/main" val="244658123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4265263074"/>
              </p:ext>
            </p:extLst>
          </p:nvPr>
        </p:nvGraphicFramePr>
        <p:xfrm>
          <a:off x="803359" y="2131060"/>
          <a:ext cx="8127996" cy="25958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163053">
                  <a:extLst>
                    <a:ext uri="{9D8B030D-6E8A-4147-A177-3AD203B41FA5}">
                      <a16:colId xmlns:a16="http://schemas.microsoft.com/office/drawing/2014/main" val="3699230036"/>
                    </a:ext>
                  </a:extLst>
                </a:gridCol>
                <a:gridCol w="1058779">
                  <a:extLst>
                    <a:ext uri="{9D8B030D-6E8A-4147-A177-3AD203B41FA5}">
                      <a16:colId xmlns:a16="http://schemas.microsoft.com/office/drawing/2014/main" val="3601995363"/>
                    </a:ext>
                  </a:extLst>
                </a:gridCol>
                <a:gridCol w="1082842">
                  <a:extLst>
                    <a:ext uri="{9D8B030D-6E8A-4147-A177-3AD203B41FA5}">
                      <a16:colId xmlns:a16="http://schemas.microsoft.com/office/drawing/2014/main" val="2942890929"/>
                    </a:ext>
                  </a:extLst>
                </a:gridCol>
                <a:gridCol w="1142913">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01/AF</a:t>
                      </a:r>
                    </a:p>
                  </a:txBody>
                  <a:tcPr/>
                </a:tc>
                <a:tc>
                  <a:txBody>
                    <a:bodyPr/>
                    <a:lstStyle/>
                    <a:p>
                      <a:pPr algn="ctr"/>
                      <a:r>
                        <a:rPr lang="en-GB" dirty="0"/>
                        <a:t>01/AS</a:t>
                      </a:r>
                    </a:p>
                  </a:txBody>
                  <a:tcPr/>
                </a:tc>
                <a:tc>
                  <a:txBody>
                    <a:bodyPr/>
                    <a:lstStyle/>
                    <a:p>
                      <a:pPr algn="ctr"/>
                      <a:r>
                        <a:rPr lang="en-GB" dirty="0"/>
                        <a:t>02/AW</a:t>
                      </a:r>
                    </a:p>
                  </a:txBody>
                  <a:tcPr/>
                </a:tc>
                <a:tc>
                  <a:txBody>
                    <a:bodyPr/>
                    <a:lstStyle/>
                    <a:p>
                      <a:pPr algn="ctr"/>
                      <a:r>
                        <a:rPr lang="en-GB" dirty="0"/>
                        <a:t>03/AW</a:t>
                      </a:r>
                    </a:p>
                  </a:txBody>
                  <a:tcPr/>
                </a:tc>
                <a:extLst>
                  <a:ext uri="{0D108BD9-81ED-4DB2-BD59-A6C34878D82A}">
                    <a16:rowId xmlns:a16="http://schemas.microsoft.com/office/drawing/2014/main" val="1303612232"/>
                  </a:ext>
                </a:extLst>
              </a:tr>
              <a:tr h="370840">
                <a:tc>
                  <a:txBody>
                    <a:bodyPr/>
                    <a:lstStyle/>
                    <a:p>
                      <a:pPr algn="ctr"/>
                      <a:r>
                        <a:rPr lang="en-GB" b="0" dirty="0">
                          <a:solidFill>
                            <a:schemeClr val="accent1">
                              <a:lumMod val="50000"/>
                            </a:schemeClr>
                          </a:solidFill>
                        </a:rPr>
                        <a:t>1 Greater London</a:t>
                      </a:r>
                    </a:p>
                  </a:txBody>
                  <a:tcPr/>
                </a:tc>
                <a:tc>
                  <a:txBody>
                    <a:bodyPr/>
                    <a:lstStyle/>
                    <a:p>
                      <a:pPr algn="ctr"/>
                      <a:r>
                        <a:rPr lang="en-GB" b="0" dirty="0">
                          <a:solidFill>
                            <a:schemeClr val="accent1">
                              <a:lumMod val="50000"/>
                            </a:schemeClr>
                          </a:solidFill>
                        </a:rPr>
                        <a:t>6</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6</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6</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4</a:t>
                      </a:r>
                      <a:r>
                        <a:rPr lang="en-GB" b="0" baseline="30000" dirty="0">
                          <a:solidFill>
                            <a:schemeClr val="accent1">
                              <a:lumMod val="50000"/>
                            </a:schemeClr>
                          </a:solidFill>
                        </a:rPr>
                        <a:t>th</a:t>
                      </a:r>
                      <a:endParaRPr lang="en-GB" b="0" dirty="0">
                        <a:solidFill>
                          <a:schemeClr val="accent1">
                            <a:lumMod val="50000"/>
                          </a:schemeClr>
                        </a:solidFill>
                      </a:endParaRPr>
                    </a:p>
                  </a:txBody>
                  <a:tcPr/>
                </a:tc>
                <a:extLst>
                  <a:ext uri="{0D108BD9-81ED-4DB2-BD59-A6C34878D82A}">
                    <a16:rowId xmlns:a16="http://schemas.microsoft.com/office/drawing/2014/main" val="1766038003"/>
                  </a:ext>
                </a:extLst>
              </a:tr>
              <a:tr h="370840">
                <a:tc>
                  <a:txBody>
                    <a:bodyPr/>
                    <a:lstStyle/>
                    <a:p>
                      <a:pPr algn="ctr"/>
                      <a:r>
                        <a:rPr lang="en-GB" b="0" dirty="0">
                          <a:solidFill>
                            <a:schemeClr val="accent1">
                              <a:lumMod val="50000"/>
                            </a:schemeClr>
                          </a:solidFill>
                        </a:rPr>
                        <a:t>2 South East</a:t>
                      </a:r>
                    </a:p>
                  </a:txBody>
                  <a:tcPr/>
                </a:tc>
                <a:tc>
                  <a:txBody>
                    <a:bodyPr/>
                    <a:lstStyle/>
                    <a:p>
                      <a:pPr algn="ctr"/>
                      <a:r>
                        <a:rPr lang="en-GB" b="0" dirty="0">
                          <a:solidFill>
                            <a:schemeClr val="accent1">
                              <a:lumMod val="50000"/>
                            </a:schemeClr>
                          </a:solidFill>
                        </a:rPr>
                        <a:t>3</a:t>
                      </a:r>
                      <a:r>
                        <a:rPr lang="en-GB" b="0" baseline="30000" dirty="0">
                          <a:solidFill>
                            <a:schemeClr val="accent1">
                              <a:lumMod val="50000"/>
                            </a:schemeClr>
                          </a:solidFill>
                        </a:rPr>
                        <a:t>rd</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3</a:t>
                      </a:r>
                      <a:r>
                        <a:rPr lang="en-GB" b="0" baseline="30000" dirty="0">
                          <a:solidFill>
                            <a:schemeClr val="accent1">
                              <a:lumMod val="50000"/>
                            </a:schemeClr>
                          </a:solidFill>
                        </a:rPr>
                        <a:t>rd</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3</a:t>
                      </a:r>
                      <a:r>
                        <a:rPr lang="en-GB" b="0" baseline="30000" dirty="0">
                          <a:solidFill>
                            <a:schemeClr val="accent1">
                              <a:lumMod val="50000"/>
                            </a:schemeClr>
                          </a:solidFill>
                        </a:rPr>
                        <a:t>rd</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5</a:t>
                      </a:r>
                      <a:r>
                        <a:rPr lang="en-GB" b="0" baseline="30000" dirty="0">
                          <a:solidFill>
                            <a:schemeClr val="accent1">
                              <a:lumMod val="50000"/>
                            </a:schemeClr>
                          </a:solidFill>
                        </a:rPr>
                        <a:t>th</a:t>
                      </a:r>
                      <a:endParaRPr lang="en-GB" b="0" dirty="0">
                        <a:solidFill>
                          <a:schemeClr val="accent1">
                            <a:lumMod val="50000"/>
                          </a:schemeClr>
                        </a:solidFill>
                      </a:endParaRPr>
                    </a:p>
                  </a:txBody>
                  <a:tcPr/>
                </a:tc>
                <a:extLst>
                  <a:ext uri="{0D108BD9-81ED-4DB2-BD59-A6C34878D82A}">
                    <a16:rowId xmlns:a16="http://schemas.microsoft.com/office/drawing/2014/main" val="1064978743"/>
                  </a:ext>
                </a:extLst>
              </a:tr>
              <a:tr h="370840">
                <a:tc>
                  <a:txBody>
                    <a:bodyPr/>
                    <a:lstStyle/>
                    <a:p>
                      <a:pPr algn="ctr"/>
                      <a:r>
                        <a:rPr lang="en-GB" b="0" dirty="0">
                          <a:solidFill>
                            <a:schemeClr val="accent1">
                              <a:lumMod val="50000"/>
                            </a:schemeClr>
                          </a:solidFill>
                        </a:rPr>
                        <a:t>3 South West</a:t>
                      </a:r>
                    </a:p>
                  </a:txBody>
                  <a:tcPr/>
                </a:tc>
                <a:tc>
                  <a:txBody>
                    <a:bodyPr/>
                    <a:lstStyle/>
                    <a:p>
                      <a:pPr algn="ctr"/>
                      <a:r>
                        <a:rPr lang="en-GB" b="0" dirty="0">
                          <a:solidFill>
                            <a:schemeClr val="accent1">
                              <a:lumMod val="50000"/>
                            </a:schemeClr>
                          </a:solidFill>
                        </a:rPr>
                        <a:t>1</a:t>
                      </a:r>
                      <a:r>
                        <a:rPr lang="en-GB" b="0" baseline="30000" dirty="0">
                          <a:solidFill>
                            <a:schemeClr val="accent1">
                              <a:lumMod val="50000"/>
                            </a:schemeClr>
                          </a:solidFill>
                        </a:rPr>
                        <a:t>st</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1</a:t>
                      </a:r>
                      <a:r>
                        <a:rPr lang="en-GB" b="0" baseline="30000" dirty="0">
                          <a:solidFill>
                            <a:schemeClr val="accent1">
                              <a:lumMod val="50000"/>
                            </a:schemeClr>
                          </a:solidFill>
                        </a:rPr>
                        <a:t>st</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2</a:t>
                      </a:r>
                      <a:r>
                        <a:rPr lang="en-GB" b="0" baseline="30000" dirty="0">
                          <a:solidFill>
                            <a:schemeClr val="accent1">
                              <a:lumMod val="50000"/>
                            </a:schemeClr>
                          </a:solidFill>
                        </a:rPr>
                        <a:t>nd</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3</a:t>
                      </a:r>
                      <a:r>
                        <a:rPr lang="en-GB" b="0" baseline="30000" dirty="0">
                          <a:solidFill>
                            <a:schemeClr val="accent1">
                              <a:lumMod val="50000"/>
                            </a:schemeClr>
                          </a:solidFill>
                        </a:rPr>
                        <a:t>rd</a:t>
                      </a:r>
                      <a:endParaRPr lang="en-GB" b="0" dirty="0">
                        <a:solidFill>
                          <a:schemeClr val="accent1">
                            <a:lumMod val="50000"/>
                          </a:schemeClr>
                        </a:solidFill>
                      </a:endParaRPr>
                    </a:p>
                  </a:txBody>
                  <a:tcPr/>
                </a:tc>
                <a:extLst>
                  <a:ext uri="{0D108BD9-81ED-4DB2-BD59-A6C34878D82A}">
                    <a16:rowId xmlns:a16="http://schemas.microsoft.com/office/drawing/2014/main" val="2324109018"/>
                  </a:ext>
                </a:extLst>
              </a:tr>
              <a:tr h="370840">
                <a:tc>
                  <a:txBody>
                    <a:bodyPr/>
                    <a:lstStyle/>
                    <a:p>
                      <a:pPr algn="ctr"/>
                      <a:r>
                        <a:rPr lang="en-GB" b="0" dirty="0">
                          <a:solidFill>
                            <a:schemeClr val="accent1">
                              <a:lumMod val="50000"/>
                            </a:schemeClr>
                          </a:solidFill>
                        </a:rPr>
                        <a:t>5-6 Unified Midlands</a:t>
                      </a:r>
                    </a:p>
                  </a:txBody>
                  <a:tcPr/>
                </a:tc>
                <a:tc>
                  <a:txBody>
                    <a:bodyPr/>
                    <a:lstStyle/>
                    <a:p>
                      <a:pPr algn="ctr"/>
                      <a:r>
                        <a:rPr lang="en-GB" b="0" dirty="0">
                          <a:solidFill>
                            <a:schemeClr val="accent1">
                              <a:lumMod val="50000"/>
                            </a:schemeClr>
                          </a:solidFill>
                        </a:rPr>
                        <a:t>5</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4</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5</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2</a:t>
                      </a:r>
                      <a:r>
                        <a:rPr lang="en-GB" b="0" baseline="30000" dirty="0">
                          <a:solidFill>
                            <a:schemeClr val="accent1">
                              <a:lumMod val="50000"/>
                            </a:schemeClr>
                          </a:solidFill>
                        </a:rPr>
                        <a:t>nd</a:t>
                      </a:r>
                      <a:endParaRPr lang="en-GB" b="0" dirty="0">
                        <a:solidFill>
                          <a:schemeClr val="accent1">
                            <a:lumMod val="50000"/>
                          </a:schemeClr>
                        </a:solidFill>
                      </a:endParaRPr>
                    </a:p>
                  </a:txBody>
                  <a:tcPr/>
                </a:tc>
                <a:extLst>
                  <a:ext uri="{0D108BD9-81ED-4DB2-BD59-A6C34878D82A}">
                    <a16:rowId xmlns:a16="http://schemas.microsoft.com/office/drawing/2014/main" val="2391192501"/>
                  </a:ext>
                </a:extLst>
              </a:tr>
              <a:tr h="370840">
                <a:tc>
                  <a:txBody>
                    <a:bodyPr/>
                    <a:lstStyle/>
                    <a:p>
                      <a:pPr algn="ctr"/>
                      <a:r>
                        <a:rPr lang="en-GB" b="0" dirty="0">
                          <a:solidFill>
                            <a:schemeClr val="accent1">
                              <a:lumMod val="50000"/>
                            </a:schemeClr>
                          </a:solidFill>
                        </a:rPr>
                        <a:t>7-9 Unified North</a:t>
                      </a:r>
                    </a:p>
                  </a:txBody>
                  <a:tcPr/>
                </a:tc>
                <a:tc>
                  <a:txBody>
                    <a:bodyPr/>
                    <a:lstStyle/>
                    <a:p>
                      <a:pPr algn="ctr"/>
                      <a:r>
                        <a:rPr lang="en-GB" b="0" dirty="0">
                          <a:solidFill>
                            <a:schemeClr val="accent1">
                              <a:lumMod val="50000"/>
                            </a:schemeClr>
                          </a:solidFill>
                        </a:rPr>
                        <a:t>4</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2</a:t>
                      </a:r>
                      <a:r>
                        <a:rPr lang="en-GB" b="0" baseline="30000" dirty="0">
                          <a:solidFill>
                            <a:schemeClr val="accent1">
                              <a:lumMod val="50000"/>
                            </a:schemeClr>
                          </a:solidFill>
                        </a:rPr>
                        <a:t>nd</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1</a:t>
                      </a:r>
                      <a:r>
                        <a:rPr lang="en-GB" b="0" baseline="30000" dirty="0">
                          <a:solidFill>
                            <a:schemeClr val="accent1">
                              <a:lumMod val="50000"/>
                            </a:schemeClr>
                          </a:solidFill>
                        </a:rPr>
                        <a:t>st</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6</a:t>
                      </a:r>
                      <a:r>
                        <a:rPr lang="en-GB" b="0" baseline="30000" dirty="0">
                          <a:solidFill>
                            <a:schemeClr val="accent1">
                              <a:lumMod val="50000"/>
                            </a:schemeClr>
                          </a:solidFill>
                        </a:rPr>
                        <a:t>th</a:t>
                      </a:r>
                      <a:endParaRPr lang="en-GB" b="0" dirty="0">
                        <a:solidFill>
                          <a:schemeClr val="accent1">
                            <a:lumMod val="50000"/>
                          </a:schemeClr>
                        </a:solidFill>
                      </a:endParaRPr>
                    </a:p>
                  </a:txBody>
                  <a:tcPr/>
                </a:tc>
                <a:extLst>
                  <a:ext uri="{0D108BD9-81ED-4DB2-BD59-A6C34878D82A}">
                    <a16:rowId xmlns:a16="http://schemas.microsoft.com/office/drawing/2014/main" val="3528970987"/>
                  </a:ext>
                </a:extLst>
              </a:tr>
              <a:tr h="370840">
                <a:tc>
                  <a:txBody>
                    <a:bodyPr/>
                    <a:lstStyle/>
                    <a:p>
                      <a:pPr algn="ctr"/>
                      <a:r>
                        <a:rPr lang="en-GB" b="0" dirty="0">
                          <a:solidFill>
                            <a:schemeClr val="accent1">
                              <a:lumMod val="50000"/>
                            </a:schemeClr>
                          </a:solidFill>
                        </a:rPr>
                        <a:t>12-17 Unified Ireland</a:t>
                      </a:r>
                    </a:p>
                  </a:txBody>
                  <a:tcPr/>
                </a:tc>
                <a:tc>
                  <a:txBody>
                    <a:bodyPr/>
                    <a:lstStyle/>
                    <a:p>
                      <a:pPr algn="ctr"/>
                      <a:r>
                        <a:rPr lang="en-GB" b="0" dirty="0">
                          <a:solidFill>
                            <a:schemeClr val="accent1">
                              <a:lumMod val="50000"/>
                            </a:schemeClr>
                          </a:solidFill>
                        </a:rPr>
                        <a:t>2</a:t>
                      </a:r>
                      <a:r>
                        <a:rPr lang="en-GB" b="0" baseline="30000" dirty="0">
                          <a:solidFill>
                            <a:schemeClr val="accent1">
                              <a:lumMod val="50000"/>
                            </a:schemeClr>
                          </a:solidFill>
                        </a:rPr>
                        <a:t>nd</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5</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4</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1</a:t>
                      </a:r>
                      <a:r>
                        <a:rPr lang="en-GB" b="0" baseline="30000" dirty="0">
                          <a:solidFill>
                            <a:schemeClr val="accent1">
                              <a:lumMod val="50000"/>
                            </a:schemeClr>
                          </a:solidFill>
                        </a:rPr>
                        <a:t>st</a:t>
                      </a:r>
                      <a:endParaRPr lang="en-GB" b="0" dirty="0">
                        <a:solidFill>
                          <a:schemeClr val="accent1">
                            <a:lumMod val="50000"/>
                          </a:schemeClr>
                        </a:solidFill>
                      </a:endParaRPr>
                    </a:p>
                  </a:txBody>
                  <a:tcPr/>
                </a:tc>
                <a:extLst>
                  <a:ext uri="{0D108BD9-81ED-4DB2-BD59-A6C34878D82A}">
                    <a16:rowId xmlns:a16="http://schemas.microsoft.com/office/drawing/2014/main" val="429173257"/>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6" y="765576"/>
            <a:ext cx="8041021" cy="646331"/>
          </a:xfrm>
          <a:prstGeom prst="rect">
            <a:avLst/>
          </a:prstGeom>
          <a:noFill/>
        </p:spPr>
        <p:txBody>
          <a:bodyPr wrap="square" rtlCol="0">
            <a:spAutoFit/>
          </a:bodyPr>
          <a:lstStyle/>
          <a:p>
            <a:pPr algn="ctr"/>
            <a:r>
              <a:rPr lang="en-GB" sz="3600" dirty="0">
                <a:solidFill>
                  <a:schemeClr val="accent1">
                    <a:lumMod val="75000"/>
                  </a:schemeClr>
                </a:solidFill>
              </a:rPr>
              <a:t>CROSS LAND USE RANKINGS</a:t>
            </a:r>
          </a:p>
        </p:txBody>
      </p:sp>
      <p:sp>
        <p:nvSpPr>
          <p:cNvPr id="8" name="TextBox 7">
            <a:extLst>
              <a:ext uri="{FF2B5EF4-FFF2-40B4-BE49-F238E27FC236}">
                <a16:creationId xmlns:a16="http://schemas.microsoft.com/office/drawing/2014/main" id="{7AA48EFE-31EE-4281-9946-2FB4D9608A3F}"/>
              </a:ext>
            </a:extLst>
          </p:cNvPr>
          <p:cNvSpPr txBox="1"/>
          <p:nvPr/>
        </p:nvSpPr>
        <p:spPr>
          <a:xfrm>
            <a:off x="846847" y="5446093"/>
            <a:ext cx="8041021" cy="461665"/>
          </a:xfrm>
          <a:prstGeom prst="rect">
            <a:avLst/>
          </a:prstGeom>
          <a:noFill/>
        </p:spPr>
        <p:txBody>
          <a:bodyPr wrap="square" rtlCol="0">
            <a:spAutoFit/>
          </a:bodyPr>
          <a:lstStyle/>
          <a:p>
            <a:pPr algn="ctr"/>
            <a:r>
              <a:rPr lang="en-GB" sz="2400" dirty="0">
                <a:solidFill>
                  <a:schemeClr val="accent1">
                    <a:lumMod val="75000"/>
                  </a:schemeClr>
                </a:solidFill>
              </a:rPr>
              <a:t>Based on Peak Totals</a:t>
            </a:r>
          </a:p>
        </p:txBody>
      </p:sp>
    </p:spTree>
    <p:extLst>
      <p:ext uri="{BB962C8B-B14F-4D97-AF65-F5344CB8AC3E}">
        <p14:creationId xmlns:p14="http://schemas.microsoft.com/office/powerpoint/2010/main" val="106939906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6" name="Table 5">
            <a:extLst>
              <a:ext uri="{FF2B5EF4-FFF2-40B4-BE49-F238E27FC236}">
                <a16:creationId xmlns:a16="http://schemas.microsoft.com/office/drawing/2014/main" id="{46D4000F-80B3-40A5-8F78-27246C7829E9}"/>
              </a:ext>
            </a:extLst>
          </p:cNvPr>
          <p:cNvGraphicFramePr>
            <a:graphicFrameLocks noGrp="1"/>
          </p:cNvGraphicFramePr>
          <p:nvPr>
            <p:extLst>
              <p:ext uri="{D42A27DB-BD31-4B8C-83A1-F6EECF244321}">
                <p14:modId xmlns:p14="http://schemas.microsoft.com/office/powerpoint/2010/main" val="2201851551"/>
              </p:ext>
            </p:extLst>
          </p:nvPr>
        </p:nvGraphicFramePr>
        <p:xfrm>
          <a:off x="803359" y="2131060"/>
          <a:ext cx="8127996" cy="2595880"/>
        </p:xfrm>
        <a:graphic>
          <a:graphicData uri="http://schemas.openxmlformats.org/drawingml/2006/table">
            <a:tbl>
              <a:tblPr firstRow="1" bandRow="1">
                <a:tableStyleId>{5C22544A-7EE6-4342-B048-85BDC9FD1C3A}</a:tableStyleId>
              </a:tblPr>
              <a:tblGrid>
                <a:gridCol w="3680409">
                  <a:extLst>
                    <a:ext uri="{9D8B030D-6E8A-4147-A177-3AD203B41FA5}">
                      <a16:colId xmlns:a16="http://schemas.microsoft.com/office/drawing/2014/main" val="3787510898"/>
                    </a:ext>
                  </a:extLst>
                </a:gridCol>
                <a:gridCol w="1163053">
                  <a:extLst>
                    <a:ext uri="{9D8B030D-6E8A-4147-A177-3AD203B41FA5}">
                      <a16:colId xmlns:a16="http://schemas.microsoft.com/office/drawing/2014/main" val="3699230036"/>
                    </a:ext>
                  </a:extLst>
                </a:gridCol>
                <a:gridCol w="1058779">
                  <a:extLst>
                    <a:ext uri="{9D8B030D-6E8A-4147-A177-3AD203B41FA5}">
                      <a16:colId xmlns:a16="http://schemas.microsoft.com/office/drawing/2014/main" val="3601995363"/>
                    </a:ext>
                  </a:extLst>
                </a:gridCol>
                <a:gridCol w="1082842">
                  <a:extLst>
                    <a:ext uri="{9D8B030D-6E8A-4147-A177-3AD203B41FA5}">
                      <a16:colId xmlns:a16="http://schemas.microsoft.com/office/drawing/2014/main" val="2942890929"/>
                    </a:ext>
                  </a:extLst>
                </a:gridCol>
                <a:gridCol w="1142913">
                  <a:extLst>
                    <a:ext uri="{9D8B030D-6E8A-4147-A177-3AD203B41FA5}">
                      <a16:colId xmlns:a16="http://schemas.microsoft.com/office/drawing/2014/main" val="1630717299"/>
                    </a:ext>
                  </a:extLst>
                </a:gridCol>
              </a:tblGrid>
              <a:tr h="370840">
                <a:tc>
                  <a:txBody>
                    <a:bodyPr/>
                    <a:lstStyle/>
                    <a:p>
                      <a:pPr algn="ctr"/>
                      <a:r>
                        <a:rPr lang="en-GB" dirty="0"/>
                        <a:t>TRICS Regions</a:t>
                      </a:r>
                    </a:p>
                  </a:txBody>
                  <a:tcPr/>
                </a:tc>
                <a:tc>
                  <a:txBody>
                    <a:bodyPr/>
                    <a:lstStyle/>
                    <a:p>
                      <a:pPr algn="ctr"/>
                      <a:r>
                        <a:rPr lang="en-GB" dirty="0"/>
                        <a:t>01/AF</a:t>
                      </a:r>
                    </a:p>
                  </a:txBody>
                  <a:tcPr/>
                </a:tc>
                <a:tc>
                  <a:txBody>
                    <a:bodyPr/>
                    <a:lstStyle/>
                    <a:p>
                      <a:pPr algn="ctr"/>
                      <a:r>
                        <a:rPr lang="en-GB" dirty="0"/>
                        <a:t>01/AS</a:t>
                      </a:r>
                    </a:p>
                  </a:txBody>
                  <a:tcPr/>
                </a:tc>
                <a:tc>
                  <a:txBody>
                    <a:bodyPr/>
                    <a:lstStyle/>
                    <a:p>
                      <a:pPr algn="ctr"/>
                      <a:r>
                        <a:rPr lang="en-GB" dirty="0"/>
                        <a:t>02/AW</a:t>
                      </a:r>
                    </a:p>
                  </a:txBody>
                  <a:tcPr/>
                </a:tc>
                <a:tc>
                  <a:txBody>
                    <a:bodyPr/>
                    <a:lstStyle/>
                    <a:p>
                      <a:pPr algn="ctr"/>
                      <a:r>
                        <a:rPr lang="en-GB" dirty="0"/>
                        <a:t>03/AW</a:t>
                      </a:r>
                    </a:p>
                  </a:txBody>
                  <a:tcPr/>
                </a:tc>
                <a:extLst>
                  <a:ext uri="{0D108BD9-81ED-4DB2-BD59-A6C34878D82A}">
                    <a16:rowId xmlns:a16="http://schemas.microsoft.com/office/drawing/2014/main" val="1303612232"/>
                  </a:ext>
                </a:extLst>
              </a:tr>
              <a:tr h="370840">
                <a:tc>
                  <a:txBody>
                    <a:bodyPr/>
                    <a:lstStyle/>
                    <a:p>
                      <a:pPr algn="ctr"/>
                      <a:r>
                        <a:rPr lang="en-GB" b="0" dirty="0">
                          <a:solidFill>
                            <a:schemeClr val="accent1">
                              <a:lumMod val="50000"/>
                            </a:schemeClr>
                          </a:solidFill>
                        </a:rPr>
                        <a:t>1 Greater London</a:t>
                      </a:r>
                    </a:p>
                  </a:txBody>
                  <a:tcPr/>
                </a:tc>
                <a:tc>
                  <a:txBody>
                    <a:bodyPr/>
                    <a:lstStyle/>
                    <a:p>
                      <a:pPr algn="ctr"/>
                      <a:r>
                        <a:rPr lang="en-GB" b="0" dirty="0">
                          <a:solidFill>
                            <a:schemeClr val="accent1">
                              <a:lumMod val="50000"/>
                            </a:schemeClr>
                          </a:solidFill>
                        </a:rPr>
                        <a:t>6</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6</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6</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2</a:t>
                      </a:r>
                      <a:r>
                        <a:rPr lang="en-GB" b="0" baseline="30000" dirty="0">
                          <a:solidFill>
                            <a:schemeClr val="accent1">
                              <a:lumMod val="50000"/>
                            </a:schemeClr>
                          </a:solidFill>
                        </a:rPr>
                        <a:t>nd</a:t>
                      </a:r>
                      <a:endParaRPr lang="en-GB" b="0" dirty="0">
                        <a:solidFill>
                          <a:schemeClr val="accent1">
                            <a:lumMod val="50000"/>
                          </a:schemeClr>
                        </a:solidFill>
                      </a:endParaRPr>
                    </a:p>
                  </a:txBody>
                  <a:tcPr/>
                </a:tc>
                <a:extLst>
                  <a:ext uri="{0D108BD9-81ED-4DB2-BD59-A6C34878D82A}">
                    <a16:rowId xmlns:a16="http://schemas.microsoft.com/office/drawing/2014/main" val="1766038003"/>
                  </a:ext>
                </a:extLst>
              </a:tr>
              <a:tr h="370840">
                <a:tc>
                  <a:txBody>
                    <a:bodyPr/>
                    <a:lstStyle/>
                    <a:p>
                      <a:pPr algn="ctr"/>
                      <a:r>
                        <a:rPr lang="en-GB" b="0" dirty="0">
                          <a:solidFill>
                            <a:schemeClr val="accent1">
                              <a:lumMod val="50000"/>
                            </a:schemeClr>
                          </a:solidFill>
                        </a:rPr>
                        <a:t>2 South East</a:t>
                      </a:r>
                    </a:p>
                  </a:txBody>
                  <a:tcPr/>
                </a:tc>
                <a:tc>
                  <a:txBody>
                    <a:bodyPr/>
                    <a:lstStyle/>
                    <a:p>
                      <a:pPr algn="ctr"/>
                      <a:r>
                        <a:rPr lang="en-GB" b="0" dirty="0">
                          <a:solidFill>
                            <a:schemeClr val="accent1">
                              <a:lumMod val="50000"/>
                            </a:schemeClr>
                          </a:solidFill>
                        </a:rPr>
                        <a:t>3</a:t>
                      </a:r>
                      <a:r>
                        <a:rPr lang="en-GB" b="0" baseline="30000" dirty="0">
                          <a:solidFill>
                            <a:schemeClr val="accent1">
                              <a:lumMod val="50000"/>
                            </a:schemeClr>
                          </a:solidFill>
                        </a:rPr>
                        <a:t>rd</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4</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3</a:t>
                      </a:r>
                      <a:r>
                        <a:rPr lang="en-GB" b="0" baseline="30000" dirty="0">
                          <a:solidFill>
                            <a:schemeClr val="accent1">
                              <a:lumMod val="50000"/>
                            </a:schemeClr>
                          </a:solidFill>
                        </a:rPr>
                        <a:t>rd</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3</a:t>
                      </a:r>
                      <a:r>
                        <a:rPr lang="en-GB" b="0" baseline="30000" dirty="0">
                          <a:solidFill>
                            <a:schemeClr val="accent1">
                              <a:lumMod val="50000"/>
                            </a:schemeClr>
                          </a:solidFill>
                        </a:rPr>
                        <a:t>rd</a:t>
                      </a:r>
                      <a:endParaRPr lang="en-GB" b="0" dirty="0">
                        <a:solidFill>
                          <a:schemeClr val="accent1">
                            <a:lumMod val="50000"/>
                          </a:schemeClr>
                        </a:solidFill>
                      </a:endParaRPr>
                    </a:p>
                  </a:txBody>
                  <a:tcPr/>
                </a:tc>
                <a:extLst>
                  <a:ext uri="{0D108BD9-81ED-4DB2-BD59-A6C34878D82A}">
                    <a16:rowId xmlns:a16="http://schemas.microsoft.com/office/drawing/2014/main" val="1064978743"/>
                  </a:ext>
                </a:extLst>
              </a:tr>
              <a:tr h="370840">
                <a:tc>
                  <a:txBody>
                    <a:bodyPr/>
                    <a:lstStyle/>
                    <a:p>
                      <a:pPr algn="ctr"/>
                      <a:r>
                        <a:rPr lang="en-GB" b="0" dirty="0">
                          <a:solidFill>
                            <a:schemeClr val="accent1">
                              <a:lumMod val="50000"/>
                            </a:schemeClr>
                          </a:solidFill>
                        </a:rPr>
                        <a:t>3 South West</a:t>
                      </a:r>
                    </a:p>
                  </a:txBody>
                  <a:tcPr/>
                </a:tc>
                <a:tc>
                  <a:txBody>
                    <a:bodyPr/>
                    <a:lstStyle/>
                    <a:p>
                      <a:pPr algn="ctr"/>
                      <a:r>
                        <a:rPr lang="en-GB" b="0" dirty="0">
                          <a:solidFill>
                            <a:schemeClr val="accent1">
                              <a:lumMod val="50000"/>
                            </a:schemeClr>
                          </a:solidFill>
                        </a:rPr>
                        <a:t>1</a:t>
                      </a:r>
                      <a:r>
                        <a:rPr lang="en-GB" b="0" baseline="30000" dirty="0">
                          <a:solidFill>
                            <a:schemeClr val="accent1">
                              <a:lumMod val="50000"/>
                            </a:schemeClr>
                          </a:solidFill>
                        </a:rPr>
                        <a:t>st</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1</a:t>
                      </a:r>
                      <a:r>
                        <a:rPr lang="en-GB" b="0" baseline="30000" dirty="0">
                          <a:solidFill>
                            <a:schemeClr val="accent1">
                              <a:lumMod val="50000"/>
                            </a:schemeClr>
                          </a:solidFill>
                        </a:rPr>
                        <a:t>st</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2</a:t>
                      </a:r>
                      <a:r>
                        <a:rPr lang="en-GB" b="0" baseline="30000" dirty="0">
                          <a:solidFill>
                            <a:schemeClr val="accent1">
                              <a:lumMod val="50000"/>
                            </a:schemeClr>
                          </a:solidFill>
                        </a:rPr>
                        <a:t>nd</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5</a:t>
                      </a:r>
                      <a:r>
                        <a:rPr lang="en-GB" b="0" baseline="30000" dirty="0">
                          <a:solidFill>
                            <a:schemeClr val="accent1">
                              <a:lumMod val="50000"/>
                            </a:schemeClr>
                          </a:solidFill>
                        </a:rPr>
                        <a:t>th</a:t>
                      </a:r>
                      <a:endParaRPr lang="en-GB" b="0" dirty="0">
                        <a:solidFill>
                          <a:schemeClr val="accent1">
                            <a:lumMod val="50000"/>
                          </a:schemeClr>
                        </a:solidFill>
                      </a:endParaRPr>
                    </a:p>
                  </a:txBody>
                  <a:tcPr/>
                </a:tc>
                <a:extLst>
                  <a:ext uri="{0D108BD9-81ED-4DB2-BD59-A6C34878D82A}">
                    <a16:rowId xmlns:a16="http://schemas.microsoft.com/office/drawing/2014/main" val="2324109018"/>
                  </a:ext>
                </a:extLst>
              </a:tr>
              <a:tr h="370840">
                <a:tc>
                  <a:txBody>
                    <a:bodyPr/>
                    <a:lstStyle/>
                    <a:p>
                      <a:pPr algn="ctr"/>
                      <a:r>
                        <a:rPr lang="en-GB" b="0" dirty="0">
                          <a:solidFill>
                            <a:schemeClr val="accent1">
                              <a:lumMod val="50000"/>
                            </a:schemeClr>
                          </a:solidFill>
                        </a:rPr>
                        <a:t>5-6 Unified Midlands</a:t>
                      </a:r>
                    </a:p>
                  </a:txBody>
                  <a:tcPr/>
                </a:tc>
                <a:tc>
                  <a:txBody>
                    <a:bodyPr/>
                    <a:lstStyle/>
                    <a:p>
                      <a:pPr algn="ctr"/>
                      <a:r>
                        <a:rPr lang="en-GB" b="0" dirty="0">
                          <a:solidFill>
                            <a:schemeClr val="accent1">
                              <a:lumMod val="50000"/>
                            </a:schemeClr>
                          </a:solidFill>
                        </a:rPr>
                        <a:t>5</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3</a:t>
                      </a:r>
                      <a:r>
                        <a:rPr lang="en-GB" b="0" baseline="30000" dirty="0">
                          <a:solidFill>
                            <a:schemeClr val="accent1">
                              <a:lumMod val="50000"/>
                            </a:schemeClr>
                          </a:solidFill>
                        </a:rPr>
                        <a:t>rd</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5</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4</a:t>
                      </a:r>
                      <a:r>
                        <a:rPr lang="en-GB" b="0" baseline="30000" dirty="0">
                          <a:solidFill>
                            <a:schemeClr val="accent1">
                              <a:lumMod val="50000"/>
                            </a:schemeClr>
                          </a:solidFill>
                        </a:rPr>
                        <a:t>th</a:t>
                      </a:r>
                      <a:endParaRPr lang="en-GB" b="0" dirty="0">
                        <a:solidFill>
                          <a:schemeClr val="accent1">
                            <a:lumMod val="50000"/>
                          </a:schemeClr>
                        </a:solidFill>
                      </a:endParaRPr>
                    </a:p>
                  </a:txBody>
                  <a:tcPr/>
                </a:tc>
                <a:extLst>
                  <a:ext uri="{0D108BD9-81ED-4DB2-BD59-A6C34878D82A}">
                    <a16:rowId xmlns:a16="http://schemas.microsoft.com/office/drawing/2014/main" val="2391192501"/>
                  </a:ext>
                </a:extLst>
              </a:tr>
              <a:tr h="370840">
                <a:tc>
                  <a:txBody>
                    <a:bodyPr/>
                    <a:lstStyle/>
                    <a:p>
                      <a:pPr algn="ctr"/>
                      <a:r>
                        <a:rPr lang="en-GB" b="0" dirty="0">
                          <a:solidFill>
                            <a:schemeClr val="accent1">
                              <a:lumMod val="50000"/>
                            </a:schemeClr>
                          </a:solidFill>
                        </a:rPr>
                        <a:t>7-9 Unified North</a:t>
                      </a:r>
                    </a:p>
                  </a:txBody>
                  <a:tcPr/>
                </a:tc>
                <a:tc>
                  <a:txBody>
                    <a:bodyPr/>
                    <a:lstStyle/>
                    <a:p>
                      <a:pPr algn="ctr"/>
                      <a:r>
                        <a:rPr lang="en-GB" b="0" dirty="0">
                          <a:solidFill>
                            <a:schemeClr val="accent1">
                              <a:lumMod val="50000"/>
                            </a:schemeClr>
                          </a:solidFill>
                        </a:rPr>
                        <a:t>4</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2</a:t>
                      </a:r>
                      <a:r>
                        <a:rPr lang="en-GB" b="0" baseline="30000" dirty="0">
                          <a:solidFill>
                            <a:schemeClr val="accent1">
                              <a:lumMod val="50000"/>
                            </a:schemeClr>
                          </a:solidFill>
                        </a:rPr>
                        <a:t>nd</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1</a:t>
                      </a:r>
                      <a:r>
                        <a:rPr lang="en-GB" b="0" baseline="30000" dirty="0">
                          <a:solidFill>
                            <a:schemeClr val="accent1">
                              <a:lumMod val="50000"/>
                            </a:schemeClr>
                          </a:solidFill>
                        </a:rPr>
                        <a:t>st</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6</a:t>
                      </a:r>
                      <a:r>
                        <a:rPr lang="en-GB" b="0" baseline="30000" dirty="0">
                          <a:solidFill>
                            <a:schemeClr val="accent1">
                              <a:lumMod val="50000"/>
                            </a:schemeClr>
                          </a:solidFill>
                        </a:rPr>
                        <a:t>th</a:t>
                      </a:r>
                      <a:endParaRPr lang="en-GB" b="0" dirty="0">
                        <a:solidFill>
                          <a:schemeClr val="accent1">
                            <a:lumMod val="50000"/>
                          </a:schemeClr>
                        </a:solidFill>
                      </a:endParaRPr>
                    </a:p>
                  </a:txBody>
                  <a:tcPr/>
                </a:tc>
                <a:extLst>
                  <a:ext uri="{0D108BD9-81ED-4DB2-BD59-A6C34878D82A}">
                    <a16:rowId xmlns:a16="http://schemas.microsoft.com/office/drawing/2014/main" val="3528970987"/>
                  </a:ext>
                </a:extLst>
              </a:tr>
              <a:tr h="370840">
                <a:tc>
                  <a:txBody>
                    <a:bodyPr/>
                    <a:lstStyle/>
                    <a:p>
                      <a:pPr algn="ctr"/>
                      <a:r>
                        <a:rPr lang="en-GB" b="0" dirty="0">
                          <a:solidFill>
                            <a:schemeClr val="accent1">
                              <a:lumMod val="50000"/>
                            </a:schemeClr>
                          </a:solidFill>
                        </a:rPr>
                        <a:t>12-17 Unified Ireland</a:t>
                      </a:r>
                    </a:p>
                  </a:txBody>
                  <a:tcPr/>
                </a:tc>
                <a:tc>
                  <a:txBody>
                    <a:bodyPr/>
                    <a:lstStyle/>
                    <a:p>
                      <a:pPr algn="ctr"/>
                      <a:r>
                        <a:rPr lang="en-GB" b="0" dirty="0">
                          <a:solidFill>
                            <a:schemeClr val="accent1">
                              <a:lumMod val="50000"/>
                            </a:schemeClr>
                          </a:solidFill>
                        </a:rPr>
                        <a:t>2</a:t>
                      </a:r>
                      <a:r>
                        <a:rPr lang="en-GB" b="0" baseline="30000" dirty="0">
                          <a:solidFill>
                            <a:schemeClr val="accent1">
                              <a:lumMod val="50000"/>
                            </a:schemeClr>
                          </a:solidFill>
                        </a:rPr>
                        <a:t>nd</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5</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4</a:t>
                      </a:r>
                      <a:r>
                        <a:rPr lang="en-GB" b="0" baseline="30000" dirty="0">
                          <a:solidFill>
                            <a:schemeClr val="accent1">
                              <a:lumMod val="50000"/>
                            </a:schemeClr>
                          </a:solidFill>
                        </a:rPr>
                        <a:t>th</a:t>
                      </a:r>
                      <a:endParaRPr lang="en-GB" b="0" dirty="0">
                        <a:solidFill>
                          <a:schemeClr val="accent1">
                            <a:lumMod val="50000"/>
                          </a:schemeClr>
                        </a:solidFill>
                      </a:endParaRPr>
                    </a:p>
                  </a:txBody>
                  <a:tcPr/>
                </a:tc>
                <a:tc>
                  <a:txBody>
                    <a:bodyPr/>
                    <a:lstStyle/>
                    <a:p>
                      <a:pPr algn="ctr"/>
                      <a:r>
                        <a:rPr lang="en-GB" b="0" dirty="0">
                          <a:solidFill>
                            <a:schemeClr val="accent1">
                              <a:lumMod val="50000"/>
                            </a:schemeClr>
                          </a:solidFill>
                        </a:rPr>
                        <a:t>1</a:t>
                      </a:r>
                      <a:r>
                        <a:rPr lang="en-GB" b="0" baseline="30000" dirty="0">
                          <a:solidFill>
                            <a:schemeClr val="accent1">
                              <a:lumMod val="50000"/>
                            </a:schemeClr>
                          </a:solidFill>
                        </a:rPr>
                        <a:t>st</a:t>
                      </a:r>
                      <a:endParaRPr lang="en-GB" b="0" dirty="0">
                        <a:solidFill>
                          <a:schemeClr val="accent1">
                            <a:lumMod val="50000"/>
                          </a:schemeClr>
                        </a:solidFill>
                      </a:endParaRPr>
                    </a:p>
                  </a:txBody>
                  <a:tcPr/>
                </a:tc>
                <a:extLst>
                  <a:ext uri="{0D108BD9-81ED-4DB2-BD59-A6C34878D82A}">
                    <a16:rowId xmlns:a16="http://schemas.microsoft.com/office/drawing/2014/main" val="429173257"/>
                  </a:ext>
                </a:extLst>
              </a:tr>
            </a:tbl>
          </a:graphicData>
        </a:graphic>
      </p:graphicFrame>
      <p:sp>
        <p:nvSpPr>
          <p:cNvPr id="7" name="TextBox 6">
            <a:extLst>
              <a:ext uri="{FF2B5EF4-FFF2-40B4-BE49-F238E27FC236}">
                <a16:creationId xmlns:a16="http://schemas.microsoft.com/office/drawing/2014/main" id="{F27C106A-69EF-4426-84B6-8A3F3ED3E8CD}"/>
              </a:ext>
            </a:extLst>
          </p:cNvPr>
          <p:cNvSpPr txBox="1"/>
          <p:nvPr/>
        </p:nvSpPr>
        <p:spPr>
          <a:xfrm>
            <a:off x="890336" y="765576"/>
            <a:ext cx="8041021" cy="646331"/>
          </a:xfrm>
          <a:prstGeom prst="rect">
            <a:avLst/>
          </a:prstGeom>
          <a:noFill/>
        </p:spPr>
        <p:txBody>
          <a:bodyPr wrap="square" rtlCol="0">
            <a:spAutoFit/>
          </a:bodyPr>
          <a:lstStyle/>
          <a:p>
            <a:pPr algn="ctr"/>
            <a:r>
              <a:rPr lang="en-GB" sz="3600" dirty="0">
                <a:solidFill>
                  <a:schemeClr val="accent1">
                    <a:lumMod val="75000"/>
                  </a:schemeClr>
                </a:solidFill>
              </a:rPr>
              <a:t>CROSS LAND USE RANKINGS</a:t>
            </a:r>
          </a:p>
        </p:txBody>
      </p:sp>
      <p:sp>
        <p:nvSpPr>
          <p:cNvPr id="8" name="TextBox 7">
            <a:extLst>
              <a:ext uri="{FF2B5EF4-FFF2-40B4-BE49-F238E27FC236}">
                <a16:creationId xmlns:a16="http://schemas.microsoft.com/office/drawing/2014/main" id="{7AA48EFE-31EE-4281-9946-2FB4D9608A3F}"/>
              </a:ext>
            </a:extLst>
          </p:cNvPr>
          <p:cNvSpPr txBox="1"/>
          <p:nvPr/>
        </p:nvSpPr>
        <p:spPr>
          <a:xfrm>
            <a:off x="846847" y="5446093"/>
            <a:ext cx="8041021" cy="461665"/>
          </a:xfrm>
          <a:prstGeom prst="rect">
            <a:avLst/>
          </a:prstGeom>
          <a:noFill/>
        </p:spPr>
        <p:txBody>
          <a:bodyPr wrap="square" rtlCol="0">
            <a:spAutoFit/>
          </a:bodyPr>
          <a:lstStyle/>
          <a:p>
            <a:pPr algn="ctr"/>
            <a:r>
              <a:rPr lang="en-GB" sz="2400" dirty="0">
                <a:solidFill>
                  <a:schemeClr val="accent1">
                    <a:lumMod val="75000"/>
                  </a:schemeClr>
                </a:solidFill>
              </a:rPr>
              <a:t>Based on Trips Totals</a:t>
            </a:r>
          </a:p>
        </p:txBody>
      </p:sp>
    </p:spTree>
    <p:extLst>
      <p:ext uri="{BB962C8B-B14F-4D97-AF65-F5344CB8AC3E}">
        <p14:creationId xmlns:p14="http://schemas.microsoft.com/office/powerpoint/2010/main" val="85567032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720840"/>
            <a:ext cx="8041021" cy="3416320"/>
          </a:xfrm>
          <a:prstGeom prst="rect">
            <a:avLst/>
          </a:prstGeom>
          <a:noFill/>
        </p:spPr>
        <p:txBody>
          <a:bodyPr wrap="square" rtlCol="0">
            <a:spAutoFit/>
          </a:bodyPr>
          <a:lstStyle/>
          <a:p>
            <a:pPr algn="ctr"/>
            <a:r>
              <a:rPr lang="en-GB" sz="3600" dirty="0">
                <a:solidFill>
                  <a:schemeClr val="accent1">
                    <a:lumMod val="75000"/>
                  </a:schemeClr>
                </a:solidFill>
              </a:rPr>
              <a:t>Different land uses give significantly different results</a:t>
            </a:r>
          </a:p>
          <a:p>
            <a:pPr algn="ctr"/>
            <a:endParaRPr lang="en-GB" sz="3600" dirty="0">
              <a:solidFill>
                <a:schemeClr val="accent1">
                  <a:lumMod val="75000"/>
                </a:schemeClr>
              </a:solidFill>
            </a:endParaRPr>
          </a:p>
          <a:p>
            <a:pPr algn="ctr"/>
            <a:r>
              <a:rPr lang="en-GB" sz="3600" dirty="0">
                <a:solidFill>
                  <a:schemeClr val="accent1">
                    <a:lumMod val="75000"/>
                  </a:schemeClr>
                </a:solidFill>
              </a:rPr>
              <a:t>For these data samples regions can be top of a ranking for one land use but bottom of a ranking for another</a:t>
            </a:r>
          </a:p>
        </p:txBody>
      </p:sp>
    </p:spTree>
    <p:extLst>
      <p:ext uri="{BB962C8B-B14F-4D97-AF65-F5344CB8AC3E}">
        <p14:creationId xmlns:p14="http://schemas.microsoft.com/office/powerpoint/2010/main" val="10341206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166842"/>
            <a:ext cx="8041021" cy="4524315"/>
          </a:xfrm>
          <a:prstGeom prst="rect">
            <a:avLst/>
          </a:prstGeom>
          <a:noFill/>
        </p:spPr>
        <p:txBody>
          <a:bodyPr wrap="square" rtlCol="0">
            <a:spAutoFit/>
          </a:bodyPr>
          <a:lstStyle/>
          <a:p>
            <a:pPr algn="ctr"/>
            <a:r>
              <a:rPr lang="en-GB" sz="3600" dirty="0">
                <a:solidFill>
                  <a:schemeClr val="accent1">
                    <a:lumMod val="75000"/>
                  </a:schemeClr>
                </a:solidFill>
              </a:rPr>
              <a:t>Rather than regional variance, other important factors such as location type, public transport levels, local population, car ownership can be much more significant</a:t>
            </a:r>
          </a:p>
          <a:p>
            <a:pPr algn="ctr"/>
            <a:endParaRPr lang="en-GB" sz="3600" dirty="0">
              <a:solidFill>
                <a:schemeClr val="accent1">
                  <a:lumMod val="75000"/>
                </a:schemeClr>
              </a:solidFill>
            </a:endParaRPr>
          </a:p>
          <a:p>
            <a:pPr algn="ctr"/>
            <a:r>
              <a:rPr lang="en-GB" sz="3600" dirty="0">
                <a:solidFill>
                  <a:schemeClr val="accent1">
                    <a:lumMod val="75000"/>
                  </a:schemeClr>
                </a:solidFill>
              </a:rPr>
              <a:t>All these are adjustable parameters within the TRICS software</a:t>
            </a:r>
          </a:p>
        </p:txBody>
      </p:sp>
    </p:spTree>
    <p:extLst>
      <p:ext uri="{BB962C8B-B14F-4D97-AF65-F5344CB8AC3E}">
        <p14:creationId xmlns:p14="http://schemas.microsoft.com/office/powerpoint/2010/main" val="76423848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443841"/>
            <a:ext cx="8041021" cy="3970318"/>
          </a:xfrm>
          <a:prstGeom prst="rect">
            <a:avLst/>
          </a:prstGeom>
          <a:noFill/>
        </p:spPr>
        <p:txBody>
          <a:bodyPr wrap="square" rtlCol="0">
            <a:spAutoFit/>
          </a:bodyPr>
          <a:lstStyle/>
          <a:p>
            <a:pPr algn="ctr"/>
            <a:r>
              <a:rPr lang="en-GB" sz="3600" dirty="0">
                <a:solidFill>
                  <a:schemeClr val="accent1">
                    <a:lumMod val="75000"/>
                  </a:schemeClr>
                </a:solidFill>
              </a:rPr>
              <a:t>Using the four data samples, it is possible to view each major region’s variance ranges from the average of all surveys</a:t>
            </a:r>
          </a:p>
          <a:p>
            <a:pPr algn="ctr"/>
            <a:endParaRPr lang="en-GB" sz="3600" dirty="0">
              <a:solidFill>
                <a:schemeClr val="accent1">
                  <a:lumMod val="75000"/>
                </a:schemeClr>
              </a:solidFill>
            </a:endParaRPr>
          </a:p>
          <a:p>
            <a:pPr algn="ctr"/>
            <a:r>
              <a:rPr lang="en-GB" sz="3600" dirty="0">
                <a:solidFill>
                  <a:schemeClr val="accent1">
                    <a:lumMod val="75000"/>
                  </a:schemeClr>
                </a:solidFill>
              </a:rPr>
              <a:t>The two tables are based on total peak figures and total trips figures</a:t>
            </a:r>
          </a:p>
        </p:txBody>
      </p:sp>
    </p:spTree>
    <p:extLst>
      <p:ext uri="{BB962C8B-B14F-4D97-AF65-F5344CB8AC3E}">
        <p14:creationId xmlns:p14="http://schemas.microsoft.com/office/powerpoint/2010/main" val="40875245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2644170"/>
            <a:ext cx="8041021" cy="1569660"/>
          </a:xfrm>
          <a:prstGeom prst="rect">
            <a:avLst/>
          </a:prstGeom>
          <a:noFill/>
        </p:spPr>
        <p:txBody>
          <a:bodyPr wrap="square" rtlCol="0">
            <a:spAutoFit/>
          </a:bodyPr>
          <a:lstStyle/>
          <a:p>
            <a:pPr algn="ctr"/>
            <a:r>
              <a:rPr lang="en-GB" sz="4800" dirty="0">
                <a:solidFill>
                  <a:schemeClr val="accent1">
                    <a:lumMod val="75000"/>
                  </a:schemeClr>
                </a:solidFill>
              </a:rPr>
              <a:t>CURRENT GOOD</a:t>
            </a:r>
          </a:p>
          <a:p>
            <a:pPr algn="ctr"/>
            <a:r>
              <a:rPr lang="en-GB" sz="4800" dirty="0">
                <a:solidFill>
                  <a:schemeClr val="accent1">
                    <a:lumMod val="75000"/>
                  </a:schemeClr>
                </a:solidFill>
              </a:rPr>
              <a:t>PRACTICE GUIDANCE</a:t>
            </a:r>
          </a:p>
        </p:txBody>
      </p:sp>
    </p:spTree>
    <p:extLst>
      <p:ext uri="{BB962C8B-B14F-4D97-AF65-F5344CB8AC3E}">
        <p14:creationId xmlns:p14="http://schemas.microsoft.com/office/powerpoint/2010/main" val="296874676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5" name="Table 4">
            <a:extLst>
              <a:ext uri="{FF2B5EF4-FFF2-40B4-BE49-F238E27FC236}">
                <a16:creationId xmlns:a16="http://schemas.microsoft.com/office/drawing/2014/main" id="{0D17E534-4D9A-4C7B-8D9A-B96C1C6CD6A9}"/>
              </a:ext>
            </a:extLst>
          </p:cNvPr>
          <p:cNvGraphicFramePr>
            <a:graphicFrameLocks noGrp="1"/>
          </p:cNvGraphicFramePr>
          <p:nvPr>
            <p:extLst>
              <p:ext uri="{D42A27DB-BD31-4B8C-83A1-F6EECF244321}">
                <p14:modId xmlns:p14="http://schemas.microsoft.com/office/powerpoint/2010/main" val="1444221672"/>
              </p:ext>
            </p:extLst>
          </p:nvPr>
        </p:nvGraphicFramePr>
        <p:xfrm>
          <a:off x="803360" y="2131060"/>
          <a:ext cx="8127998" cy="2595880"/>
        </p:xfrm>
        <a:graphic>
          <a:graphicData uri="http://schemas.openxmlformats.org/drawingml/2006/table">
            <a:tbl>
              <a:tblPr firstRow="1" bandRow="1">
                <a:tableStyleId>{5C22544A-7EE6-4342-B048-85BDC9FD1C3A}</a:tableStyleId>
              </a:tblPr>
              <a:tblGrid>
                <a:gridCol w="3568225">
                  <a:extLst>
                    <a:ext uri="{9D8B030D-6E8A-4147-A177-3AD203B41FA5}">
                      <a16:colId xmlns:a16="http://schemas.microsoft.com/office/drawing/2014/main" val="2232477194"/>
                    </a:ext>
                  </a:extLst>
                </a:gridCol>
                <a:gridCol w="1139868">
                  <a:extLst>
                    <a:ext uri="{9D8B030D-6E8A-4147-A177-3AD203B41FA5}">
                      <a16:colId xmlns:a16="http://schemas.microsoft.com/office/drawing/2014/main" val="2627862455"/>
                    </a:ext>
                  </a:extLst>
                </a:gridCol>
                <a:gridCol w="1164921">
                  <a:extLst>
                    <a:ext uri="{9D8B030D-6E8A-4147-A177-3AD203B41FA5}">
                      <a16:colId xmlns:a16="http://schemas.microsoft.com/office/drawing/2014/main" val="1095208059"/>
                    </a:ext>
                  </a:extLst>
                </a:gridCol>
                <a:gridCol w="1152393">
                  <a:extLst>
                    <a:ext uri="{9D8B030D-6E8A-4147-A177-3AD203B41FA5}">
                      <a16:colId xmlns:a16="http://schemas.microsoft.com/office/drawing/2014/main" val="1518459608"/>
                    </a:ext>
                  </a:extLst>
                </a:gridCol>
                <a:gridCol w="1102591">
                  <a:extLst>
                    <a:ext uri="{9D8B030D-6E8A-4147-A177-3AD203B41FA5}">
                      <a16:colId xmlns:a16="http://schemas.microsoft.com/office/drawing/2014/main" val="2158888807"/>
                    </a:ext>
                  </a:extLst>
                </a:gridCol>
              </a:tblGrid>
              <a:tr h="370840">
                <a:tc>
                  <a:txBody>
                    <a:bodyPr/>
                    <a:lstStyle/>
                    <a:p>
                      <a:pPr algn="ctr"/>
                      <a:r>
                        <a:rPr lang="en-GB" dirty="0"/>
                        <a:t>TRICS Regions</a:t>
                      </a:r>
                    </a:p>
                  </a:txBody>
                  <a:tcPr/>
                </a:tc>
                <a:tc>
                  <a:txBody>
                    <a:bodyPr/>
                    <a:lstStyle/>
                    <a:p>
                      <a:pPr algn="ctr"/>
                      <a:r>
                        <a:rPr lang="en-GB" dirty="0"/>
                        <a:t>Surveys</a:t>
                      </a:r>
                    </a:p>
                  </a:txBody>
                  <a:tcPr/>
                </a:tc>
                <a:tc>
                  <a:txBody>
                    <a:bodyPr/>
                    <a:lstStyle/>
                    <a:p>
                      <a:pPr algn="ctr"/>
                      <a:r>
                        <a:rPr lang="en-GB" dirty="0"/>
                        <a:t>High</a:t>
                      </a:r>
                    </a:p>
                  </a:txBody>
                  <a:tcPr/>
                </a:tc>
                <a:tc>
                  <a:txBody>
                    <a:bodyPr/>
                    <a:lstStyle/>
                    <a:p>
                      <a:pPr algn="ctr"/>
                      <a:r>
                        <a:rPr lang="en-GB" dirty="0"/>
                        <a:t>Low</a:t>
                      </a:r>
                    </a:p>
                  </a:txBody>
                  <a:tcPr/>
                </a:tc>
                <a:tc>
                  <a:txBody>
                    <a:bodyPr/>
                    <a:lstStyle/>
                    <a:p>
                      <a:pPr algn="ctr"/>
                      <a:r>
                        <a:rPr lang="en-GB" dirty="0"/>
                        <a:t>Average</a:t>
                      </a:r>
                    </a:p>
                  </a:txBody>
                  <a:tcPr/>
                </a:tc>
                <a:extLst>
                  <a:ext uri="{0D108BD9-81ED-4DB2-BD59-A6C34878D82A}">
                    <a16:rowId xmlns:a16="http://schemas.microsoft.com/office/drawing/2014/main" val="600241524"/>
                  </a:ext>
                </a:extLst>
              </a:tr>
              <a:tr h="370840">
                <a:tc>
                  <a:txBody>
                    <a:bodyPr/>
                    <a:lstStyle/>
                    <a:p>
                      <a:pPr algn="ctr"/>
                      <a:r>
                        <a:rPr lang="en-GB" b="0" dirty="0">
                          <a:solidFill>
                            <a:schemeClr val="accent1">
                              <a:lumMod val="50000"/>
                            </a:schemeClr>
                          </a:solidFill>
                        </a:rPr>
                        <a:t>1 Greater London</a:t>
                      </a:r>
                    </a:p>
                  </a:txBody>
                  <a:tcPr/>
                </a:tc>
                <a:tc>
                  <a:txBody>
                    <a:bodyPr/>
                    <a:lstStyle/>
                    <a:p>
                      <a:pPr algn="ctr"/>
                      <a:r>
                        <a:rPr lang="en-GB" b="0" dirty="0">
                          <a:solidFill>
                            <a:schemeClr val="accent1">
                              <a:lumMod val="50000"/>
                            </a:schemeClr>
                          </a:solidFill>
                        </a:rPr>
                        <a:t>40</a:t>
                      </a:r>
                    </a:p>
                  </a:txBody>
                  <a:tcPr/>
                </a:tc>
                <a:tc>
                  <a:txBody>
                    <a:bodyPr/>
                    <a:lstStyle/>
                    <a:p>
                      <a:pPr algn="ctr"/>
                      <a:r>
                        <a:rPr lang="en-GB" b="0" dirty="0">
                          <a:solidFill>
                            <a:schemeClr val="accent1">
                              <a:lumMod val="50000"/>
                            </a:schemeClr>
                          </a:solidFill>
                        </a:rPr>
                        <a:t>-4.7</a:t>
                      </a:r>
                    </a:p>
                  </a:txBody>
                  <a:tcPr/>
                </a:tc>
                <a:tc>
                  <a:txBody>
                    <a:bodyPr/>
                    <a:lstStyle/>
                    <a:p>
                      <a:pPr algn="ctr"/>
                      <a:r>
                        <a:rPr lang="en-GB" b="0" dirty="0">
                          <a:solidFill>
                            <a:schemeClr val="accent1">
                              <a:lumMod val="50000"/>
                            </a:schemeClr>
                          </a:solidFill>
                        </a:rPr>
                        <a:t>-54.9</a:t>
                      </a:r>
                    </a:p>
                  </a:txBody>
                  <a:tcPr/>
                </a:tc>
                <a:tc>
                  <a:txBody>
                    <a:bodyPr/>
                    <a:lstStyle/>
                    <a:p>
                      <a:pPr algn="ctr"/>
                      <a:r>
                        <a:rPr lang="en-GB" b="0" dirty="0">
                          <a:solidFill>
                            <a:schemeClr val="accent1">
                              <a:lumMod val="50000"/>
                            </a:schemeClr>
                          </a:solidFill>
                        </a:rPr>
                        <a:t>-32.6</a:t>
                      </a:r>
                    </a:p>
                  </a:txBody>
                  <a:tcPr/>
                </a:tc>
                <a:extLst>
                  <a:ext uri="{0D108BD9-81ED-4DB2-BD59-A6C34878D82A}">
                    <a16:rowId xmlns:a16="http://schemas.microsoft.com/office/drawing/2014/main" val="2368599764"/>
                  </a:ext>
                </a:extLst>
              </a:tr>
              <a:tr h="370840">
                <a:tc>
                  <a:txBody>
                    <a:bodyPr/>
                    <a:lstStyle/>
                    <a:p>
                      <a:pPr algn="ctr"/>
                      <a:r>
                        <a:rPr lang="en-GB" b="0" dirty="0">
                          <a:solidFill>
                            <a:schemeClr val="accent1">
                              <a:lumMod val="50000"/>
                            </a:schemeClr>
                          </a:solidFill>
                        </a:rPr>
                        <a:t>2 South East</a:t>
                      </a:r>
                    </a:p>
                  </a:txBody>
                  <a:tcPr/>
                </a:tc>
                <a:tc>
                  <a:txBody>
                    <a:bodyPr/>
                    <a:lstStyle/>
                    <a:p>
                      <a:pPr algn="ctr"/>
                      <a:r>
                        <a:rPr lang="en-GB" b="0" dirty="0">
                          <a:solidFill>
                            <a:schemeClr val="accent1">
                              <a:lumMod val="50000"/>
                            </a:schemeClr>
                          </a:solidFill>
                        </a:rPr>
                        <a:t>80</a:t>
                      </a:r>
                    </a:p>
                  </a:txBody>
                  <a:tcPr/>
                </a:tc>
                <a:tc>
                  <a:txBody>
                    <a:bodyPr/>
                    <a:lstStyle/>
                    <a:p>
                      <a:pPr algn="ctr"/>
                      <a:r>
                        <a:rPr lang="en-GB" b="0" dirty="0">
                          <a:solidFill>
                            <a:schemeClr val="accent1">
                              <a:lumMod val="50000"/>
                            </a:schemeClr>
                          </a:solidFill>
                        </a:rPr>
                        <a:t>+14.2</a:t>
                      </a:r>
                    </a:p>
                  </a:txBody>
                  <a:tcPr/>
                </a:tc>
                <a:tc>
                  <a:txBody>
                    <a:bodyPr/>
                    <a:lstStyle/>
                    <a:p>
                      <a:pPr algn="ctr"/>
                      <a:r>
                        <a:rPr lang="en-GB" b="0" dirty="0">
                          <a:solidFill>
                            <a:schemeClr val="accent1">
                              <a:lumMod val="50000"/>
                            </a:schemeClr>
                          </a:solidFill>
                        </a:rPr>
                        <a:t>-9.9</a:t>
                      </a:r>
                    </a:p>
                  </a:txBody>
                  <a:tcPr/>
                </a:tc>
                <a:tc>
                  <a:txBody>
                    <a:bodyPr/>
                    <a:lstStyle/>
                    <a:p>
                      <a:pPr algn="ctr"/>
                      <a:r>
                        <a:rPr lang="en-GB" b="0" dirty="0">
                          <a:solidFill>
                            <a:schemeClr val="accent1">
                              <a:lumMod val="50000"/>
                            </a:schemeClr>
                          </a:solidFill>
                        </a:rPr>
                        <a:t>+1.7</a:t>
                      </a:r>
                    </a:p>
                  </a:txBody>
                  <a:tcPr/>
                </a:tc>
                <a:extLst>
                  <a:ext uri="{0D108BD9-81ED-4DB2-BD59-A6C34878D82A}">
                    <a16:rowId xmlns:a16="http://schemas.microsoft.com/office/drawing/2014/main" val="342481355"/>
                  </a:ext>
                </a:extLst>
              </a:tr>
              <a:tr h="370840">
                <a:tc>
                  <a:txBody>
                    <a:bodyPr/>
                    <a:lstStyle/>
                    <a:p>
                      <a:pPr algn="ctr"/>
                      <a:r>
                        <a:rPr lang="en-GB" b="0" dirty="0">
                          <a:solidFill>
                            <a:schemeClr val="accent1">
                              <a:lumMod val="50000"/>
                            </a:schemeClr>
                          </a:solidFill>
                        </a:rPr>
                        <a:t>3 South West</a:t>
                      </a:r>
                    </a:p>
                  </a:txBody>
                  <a:tcPr/>
                </a:tc>
                <a:tc>
                  <a:txBody>
                    <a:bodyPr/>
                    <a:lstStyle/>
                    <a:p>
                      <a:pPr algn="ctr"/>
                      <a:r>
                        <a:rPr lang="en-GB" b="0" dirty="0">
                          <a:solidFill>
                            <a:schemeClr val="accent1">
                              <a:lumMod val="50000"/>
                            </a:schemeClr>
                          </a:solidFill>
                        </a:rPr>
                        <a:t>35</a:t>
                      </a:r>
                    </a:p>
                  </a:txBody>
                  <a:tcPr/>
                </a:tc>
                <a:tc>
                  <a:txBody>
                    <a:bodyPr/>
                    <a:lstStyle/>
                    <a:p>
                      <a:pPr algn="ctr"/>
                      <a:r>
                        <a:rPr lang="en-GB" b="0" dirty="0">
                          <a:solidFill>
                            <a:schemeClr val="accent1">
                              <a:lumMod val="50000"/>
                            </a:schemeClr>
                          </a:solidFill>
                        </a:rPr>
                        <a:t>+44.5</a:t>
                      </a:r>
                    </a:p>
                  </a:txBody>
                  <a:tcPr/>
                </a:tc>
                <a:tc>
                  <a:txBody>
                    <a:bodyPr/>
                    <a:lstStyle/>
                    <a:p>
                      <a:pPr algn="ctr"/>
                      <a:r>
                        <a:rPr lang="en-GB" b="0" dirty="0">
                          <a:solidFill>
                            <a:schemeClr val="accent1">
                              <a:lumMod val="50000"/>
                            </a:schemeClr>
                          </a:solidFill>
                        </a:rPr>
                        <a:t>-3.4</a:t>
                      </a:r>
                    </a:p>
                  </a:txBody>
                  <a:tcPr/>
                </a:tc>
                <a:tc>
                  <a:txBody>
                    <a:bodyPr/>
                    <a:lstStyle/>
                    <a:p>
                      <a:pPr algn="ctr"/>
                      <a:r>
                        <a:rPr lang="en-GB" b="0" dirty="0">
                          <a:solidFill>
                            <a:schemeClr val="accent1">
                              <a:lumMod val="50000"/>
                            </a:schemeClr>
                          </a:solidFill>
                        </a:rPr>
                        <a:t>+18.8</a:t>
                      </a:r>
                    </a:p>
                  </a:txBody>
                  <a:tcPr/>
                </a:tc>
                <a:extLst>
                  <a:ext uri="{0D108BD9-81ED-4DB2-BD59-A6C34878D82A}">
                    <a16:rowId xmlns:a16="http://schemas.microsoft.com/office/drawing/2014/main" val="3628716468"/>
                  </a:ext>
                </a:extLst>
              </a:tr>
              <a:tr h="370840">
                <a:tc>
                  <a:txBody>
                    <a:bodyPr/>
                    <a:lstStyle/>
                    <a:p>
                      <a:pPr algn="ctr"/>
                      <a:r>
                        <a:rPr lang="en-GB" b="0" dirty="0">
                          <a:solidFill>
                            <a:schemeClr val="accent1">
                              <a:lumMod val="50000"/>
                            </a:schemeClr>
                          </a:solidFill>
                        </a:rPr>
                        <a:t>5-6 Unified Midlands</a:t>
                      </a:r>
                    </a:p>
                  </a:txBody>
                  <a:tcPr/>
                </a:tc>
                <a:tc>
                  <a:txBody>
                    <a:bodyPr/>
                    <a:lstStyle/>
                    <a:p>
                      <a:pPr algn="ctr"/>
                      <a:r>
                        <a:rPr lang="en-GB" b="0" dirty="0">
                          <a:solidFill>
                            <a:schemeClr val="accent1">
                              <a:lumMod val="50000"/>
                            </a:schemeClr>
                          </a:solidFill>
                        </a:rPr>
                        <a:t>59</a:t>
                      </a:r>
                    </a:p>
                  </a:txBody>
                  <a:tcPr/>
                </a:tc>
                <a:tc>
                  <a:txBody>
                    <a:bodyPr/>
                    <a:lstStyle/>
                    <a:p>
                      <a:pPr algn="ctr"/>
                      <a:r>
                        <a:rPr lang="en-GB" b="0" dirty="0">
                          <a:solidFill>
                            <a:schemeClr val="accent1">
                              <a:lumMod val="50000"/>
                            </a:schemeClr>
                          </a:solidFill>
                        </a:rPr>
                        <a:t>+4.2</a:t>
                      </a:r>
                    </a:p>
                  </a:txBody>
                  <a:tcPr/>
                </a:tc>
                <a:tc>
                  <a:txBody>
                    <a:bodyPr/>
                    <a:lstStyle/>
                    <a:p>
                      <a:pPr algn="ctr"/>
                      <a:r>
                        <a:rPr lang="en-GB" b="0" dirty="0">
                          <a:solidFill>
                            <a:schemeClr val="accent1">
                              <a:lumMod val="50000"/>
                            </a:schemeClr>
                          </a:solidFill>
                        </a:rPr>
                        <a:t>-27.8</a:t>
                      </a:r>
                    </a:p>
                  </a:txBody>
                  <a:tcPr/>
                </a:tc>
                <a:tc>
                  <a:txBody>
                    <a:bodyPr/>
                    <a:lstStyle/>
                    <a:p>
                      <a:pPr algn="ctr"/>
                      <a:r>
                        <a:rPr lang="en-GB" b="0" dirty="0">
                          <a:solidFill>
                            <a:schemeClr val="accent1">
                              <a:lumMod val="50000"/>
                            </a:schemeClr>
                          </a:solidFill>
                        </a:rPr>
                        <a:t>-6.5</a:t>
                      </a:r>
                    </a:p>
                  </a:txBody>
                  <a:tcPr/>
                </a:tc>
                <a:extLst>
                  <a:ext uri="{0D108BD9-81ED-4DB2-BD59-A6C34878D82A}">
                    <a16:rowId xmlns:a16="http://schemas.microsoft.com/office/drawing/2014/main" val="3367993877"/>
                  </a:ext>
                </a:extLst>
              </a:tr>
              <a:tr h="370840">
                <a:tc>
                  <a:txBody>
                    <a:bodyPr/>
                    <a:lstStyle/>
                    <a:p>
                      <a:pPr algn="ctr"/>
                      <a:r>
                        <a:rPr lang="en-GB" b="0" dirty="0">
                          <a:solidFill>
                            <a:schemeClr val="accent1">
                              <a:lumMod val="50000"/>
                            </a:schemeClr>
                          </a:solidFill>
                        </a:rPr>
                        <a:t>7-9 Unified North</a:t>
                      </a:r>
                    </a:p>
                  </a:txBody>
                  <a:tcPr/>
                </a:tc>
                <a:tc>
                  <a:txBody>
                    <a:bodyPr/>
                    <a:lstStyle/>
                    <a:p>
                      <a:pPr algn="ctr"/>
                      <a:r>
                        <a:rPr lang="en-GB" b="0" dirty="0">
                          <a:solidFill>
                            <a:schemeClr val="accent1">
                              <a:lumMod val="50000"/>
                            </a:schemeClr>
                          </a:solidFill>
                        </a:rPr>
                        <a:t>86</a:t>
                      </a:r>
                    </a:p>
                  </a:txBody>
                  <a:tcPr/>
                </a:tc>
                <a:tc>
                  <a:txBody>
                    <a:bodyPr/>
                    <a:lstStyle/>
                    <a:p>
                      <a:pPr algn="ctr"/>
                      <a:r>
                        <a:rPr lang="en-GB" b="0" dirty="0">
                          <a:solidFill>
                            <a:schemeClr val="accent1">
                              <a:lumMod val="50000"/>
                            </a:schemeClr>
                          </a:solidFill>
                        </a:rPr>
                        <a:t>+48.4</a:t>
                      </a:r>
                    </a:p>
                  </a:txBody>
                  <a:tcPr/>
                </a:tc>
                <a:tc>
                  <a:txBody>
                    <a:bodyPr/>
                    <a:lstStyle/>
                    <a:p>
                      <a:pPr algn="ctr"/>
                      <a:r>
                        <a:rPr lang="en-GB" b="0" dirty="0">
                          <a:solidFill>
                            <a:schemeClr val="accent1">
                              <a:lumMod val="50000"/>
                            </a:schemeClr>
                          </a:solidFill>
                        </a:rPr>
                        <a:t>-13.0</a:t>
                      </a:r>
                    </a:p>
                  </a:txBody>
                  <a:tcPr/>
                </a:tc>
                <a:tc>
                  <a:txBody>
                    <a:bodyPr/>
                    <a:lstStyle/>
                    <a:p>
                      <a:pPr algn="ctr"/>
                      <a:r>
                        <a:rPr lang="en-GB" b="0" dirty="0">
                          <a:solidFill>
                            <a:schemeClr val="accent1">
                              <a:lumMod val="50000"/>
                            </a:schemeClr>
                          </a:solidFill>
                        </a:rPr>
                        <a:t>+10.9</a:t>
                      </a:r>
                    </a:p>
                  </a:txBody>
                  <a:tcPr/>
                </a:tc>
                <a:extLst>
                  <a:ext uri="{0D108BD9-81ED-4DB2-BD59-A6C34878D82A}">
                    <a16:rowId xmlns:a16="http://schemas.microsoft.com/office/drawing/2014/main" val="3204818685"/>
                  </a:ext>
                </a:extLst>
              </a:tr>
              <a:tr h="370840">
                <a:tc>
                  <a:txBody>
                    <a:bodyPr/>
                    <a:lstStyle/>
                    <a:p>
                      <a:pPr algn="ctr"/>
                      <a:r>
                        <a:rPr lang="en-GB" b="0" dirty="0">
                          <a:solidFill>
                            <a:schemeClr val="accent1">
                              <a:lumMod val="50000"/>
                            </a:schemeClr>
                          </a:solidFill>
                        </a:rPr>
                        <a:t>12-17 Unified Ireland</a:t>
                      </a:r>
                    </a:p>
                  </a:txBody>
                  <a:tcPr/>
                </a:tc>
                <a:tc>
                  <a:txBody>
                    <a:bodyPr/>
                    <a:lstStyle/>
                    <a:p>
                      <a:pPr algn="ctr"/>
                      <a:r>
                        <a:rPr lang="en-GB" b="0" dirty="0">
                          <a:solidFill>
                            <a:schemeClr val="accent1">
                              <a:lumMod val="50000"/>
                            </a:schemeClr>
                          </a:solidFill>
                        </a:rPr>
                        <a:t>85</a:t>
                      </a:r>
                    </a:p>
                  </a:txBody>
                  <a:tcPr/>
                </a:tc>
                <a:tc>
                  <a:txBody>
                    <a:bodyPr/>
                    <a:lstStyle/>
                    <a:p>
                      <a:pPr algn="ctr"/>
                      <a:r>
                        <a:rPr lang="en-GB" b="0" dirty="0">
                          <a:solidFill>
                            <a:schemeClr val="accent1">
                              <a:lumMod val="50000"/>
                            </a:schemeClr>
                          </a:solidFill>
                        </a:rPr>
                        <a:t>+18.0</a:t>
                      </a:r>
                    </a:p>
                  </a:txBody>
                  <a:tcPr/>
                </a:tc>
                <a:tc>
                  <a:txBody>
                    <a:bodyPr/>
                    <a:lstStyle/>
                    <a:p>
                      <a:pPr algn="ctr"/>
                      <a:r>
                        <a:rPr lang="en-GB" b="0" dirty="0">
                          <a:solidFill>
                            <a:schemeClr val="accent1">
                              <a:lumMod val="50000"/>
                            </a:schemeClr>
                          </a:solidFill>
                        </a:rPr>
                        <a:t>-23.9</a:t>
                      </a:r>
                    </a:p>
                  </a:txBody>
                  <a:tcPr/>
                </a:tc>
                <a:tc>
                  <a:txBody>
                    <a:bodyPr/>
                    <a:lstStyle/>
                    <a:p>
                      <a:pPr algn="ctr"/>
                      <a:r>
                        <a:rPr lang="en-GB" b="0" dirty="0">
                          <a:solidFill>
                            <a:schemeClr val="accent1">
                              <a:lumMod val="50000"/>
                            </a:schemeClr>
                          </a:solidFill>
                        </a:rPr>
                        <a:t>-1.6</a:t>
                      </a:r>
                    </a:p>
                  </a:txBody>
                  <a:tcPr/>
                </a:tc>
                <a:extLst>
                  <a:ext uri="{0D108BD9-81ED-4DB2-BD59-A6C34878D82A}">
                    <a16:rowId xmlns:a16="http://schemas.microsoft.com/office/drawing/2014/main" val="2624807401"/>
                  </a:ext>
                </a:extLst>
              </a:tr>
            </a:tbl>
          </a:graphicData>
        </a:graphic>
      </p:graphicFrame>
      <p:sp>
        <p:nvSpPr>
          <p:cNvPr id="6" name="TextBox 5">
            <a:extLst>
              <a:ext uri="{FF2B5EF4-FFF2-40B4-BE49-F238E27FC236}">
                <a16:creationId xmlns:a16="http://schemas.microsoft.com/office/drawing/2014/main" id="{163CA795-2EF3-4A56-837C-34DFB6C8AB32}"/>
              </a:ext>
            </a:extLst>
          </p:cNvPr>
          <p:cNvSpPr txBox="1"/>
          <p:nvPr/>
        </p:nvSpPr>
        <p:spPr>
          <a:xfrm>
            <a:off x="890337" y="765406"/>
            <a:ext cx="8041021" cy="646331"/>
          </a:xfrm>
          <a:prstGeom prst="rect">
            <a:avLst/>
          </a:prstGeom>
          <a:noFill/>
        </p:spPr>
        <p:txBody>
          <a:bodyPr wrap="square" rtlCol="0">
            <a:spAutoFit/>
          </a:bodyPr>
          <a:lstStyle/>
          <a:p>
            <a:pPr algn="ctr"/>
            <a:r>
              <a:rPr lang="en-GB" sz="3600" dirty="0">
                <a:solidFill>
                  <a:schemeClr val="accent1">
                    <a:lumMod val="75000"/>
                  </a:schemeClr>
                </a:solidFill>
              </a:rPr>
              <a:t>TRIP GENERATION RANGES SUMMARY</a:t>
            </a:r>
          </a:p>
        </p:txBody>
      </p:sp>
      <p:sp>
        <p:nvSpPr>
          <p:cNvPr id="8" name="TextBox 7">
            <a:extLst>
              <a:ext uri="{FF2B5EF4-FFF2-40B4-BE49-F238E27FC236}">
                <a16:creationId xmlns:a16="http://schemas.microsoft.com/office/drawing/2014/main" id="{620FB55C-502C-47D9-81CF-D58CDE83B1A0}"/>
              </a:ext>
            </a:extLst>
          </p:cNvPr>
          <p:cNvSpPr txBox="1"/>
          <p:nvPr/>
        </p:nvSpPr>
        <p:spPr>
          <a:xfrm>
            <a:off x="846848" y="5519256"/>
            <a:ext cx="8041021" cy="461665"/>
          </a:xfrm>
          <a:prstGeom prst="rect">
            <a:avLst/>
          </a:prstGeom>
          <a:noFill/>
        </p:spPr>
        <p:txBody>
          <a:bodyPr wrap="square" rtlCol="0">
            <a:spAutoFit/>
          </a:bodyPr>
          <a:lstStyle/>
          <a:p>
            <a:pPr algn="ctr"/>
            <a:r>
              <a:rPr lang="en-GB" sz="2400" dirty="0">
                <a:solidFill>
                  <a:schemeClr val="accent1">
                    <a:lumMod val="75000"/>
                  </a:schemeClr>
                </a:solidFill>
              </a:rPr>
              <a:t>Total Peak figures</a:t>
            </a:r>
          </a:p>
        </p:txBody>
      </p:sp>
    </p:spTree>
    <p:extLst>
      <p:ext uri="{BB962C8B-B14F-4D97-AF65-F5344CB8AC3E}">
        <p14:creationId xmlns:p14="http://schemas.microsoft.com/office/powerpoint/2010/main" val="239197898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graphicFrame>
        <p:nvGraphicFramePr>
          <p:cNvPr id="5" name="Table 4">
            <a:extLst>
              <a:ext uri="{FF2B5EF4-FFF2-40B4-BE49-F238E27FC236}">
                <a16:creationId xmlns:a16="http://schemas.microsoft.com/office/drawing/2014/main" id="{0D17E534-4D9A-4C7B-8D9A-B96C1C6CD6A9}"/>
              </a:ext>
            </a:extLst>
          </p:cNvPr>
          <p:cNvGraphicFramePr>
            <a:graphicFrameLocks noGrp="1"/>
          </p:cNvGraphicFramePr>
          <p:nvPr>
            <p:extLst>
              <p:ext uri="{D42A27DB-BD31-4B8C-83A1-F6EECF244321}">
                <p14:modId xmlns:p14="http://schemas.microsoft.com/office/powerpoint/2010/main" val="1243303082"/>
              </p:ext>
            </p:extLst>
          </p:nvPr>
        </p:nvGraphicFramePr>
        <p:xfrm>
          <a:off x="803360" y="2131060"/>
          <a:ext cx="8127998" cy="2595880"/>
        </p:xfrm>
        <a:graphic>
          <a:graphicData uri="http://schemas.openxmlformats.org/drawingml/2006/table">
            <a:tbl>
              <a:tblPr firstRow="1" bandRow="1">
                <a:tableStyleId>{5C22544A-7EE6-4342-B048-85BDC9FD1C3A}</a:tableStyleId>
              </a:tblPr>
              <a:tblGrid>
                <a:gridCol w="3568225">
                  <a:extLst>
                    <a:ext uri="{9D8B030D-6E8A-4147-A177-3AD203B41FA5}">
                      <a16:colId xmlns:a16="http://schemas.microsoft.com/office/drawing/2014/main" val="2232477194"/>
                    </a:ext>
                  </a:extLst>
                </a:gridCol>
                <a:gridCol w="1139868">
                  <a:extLst>
                    <a:ext uri="{9D8B030D-6E8A-4147-A177-3AD203B41FA5}">
                      <a16:colId xmlns:a16="http://schemas.microsoft.com/office/drawing/2014/main" val="2627862455"/>
                    </a:ext>
                  </a:extLst>
                </a:gridCol>
                <a:gridCol w="1164921">
                  <a:extLst>
                    <a:ext uri="{9D8B030D-6E8A-4147-A177-3AD203B41FA5}">
                      <a16:colId xmlns:a16="http://schemas.microsoft.com/office/drawing/2014/main" val="1095208059"/>
                    </a:ext>
                  </a:extLst>
                </a:gridCol>
                <a:gridCol w="1152393">
                  <a:extLst>
                    <a:ext uri="{9D8B030D-6E8A-4147-A177-3AD203B41FA5}">
                      <a16:colId xmlns:a16="http://schemas.microsoft.com/office/drawing/2014/main" val="1518459608"/>
                    </a:ext>
                  </a:extLst>
                </a:gridCol>
                <a:gridCol w="1102591">
                  <a:extLst>
                    <a:ext uri="{9D8B030D-6E8A-4147-A177-3AD203B41FA5}">
                      <a16:colId xmlns:a16="http://schemas.microsoft.com/office/drawing/2014/main" val="2158888807"/>
                    </a:ext>
                  </a:extLst>
                </a:gridCol>
              </a:tblGrid>
              <a:tr h="370840">
                <a:tc>
                  <a:txBody>
                    <a:bodyPr/>
                    <a:lstStyle/>
                    <a:p>
                      <a:pPr algn="ctr"/>
                      <a:r>
                        <a:rPr lang="en-GB" dirty="0"/>
                        <a:t>TRICS Regions</a:t>
                      </a:r>
                    </a:p>
                  </a:txBody>
                  <a:tcPr/>
                </a:tc>
                <a:tc>
                  <a:txBody>
                    <a:bodyPr/>
                    <a:lstStyle/>
                    <a:p>
                      <a:pPr algn="ctr"/>
                      <a:r>
                        <a:rPr lang="en-GB" dirty="0"/>
                        <a:t>Surveys</a:t>
                      </a:r>
                    </a:p>
                  </a:txBody>
                  <a:tcPr/>
                </a:tc>
                <a:tc>
                  <a:txBody>
                    <a:bodyPr/>
                    <a:lstStyle/>
                    <a:p>
                      <a:pPr algn="ctr"/>
                      <a:r>
                        <a:rPr lang="en-GB" dirty="0"/>
                        <a:t>High</a:t>
                      </a:r>
                    </a:p>
                  </a:txBody>
                  <a:tcPr/>
                </a:tc>
                <a:tc>
                  <a:txBody>
                    <a:bodyPr/>
                    <a:lstStyle/>
                    <a:p>
                      <a:pPr algn="ctr"/>
                      <a:r>
                        <a:rPr lang="en-GB" dirty="0"/>
                        <a:t>Low</a:t>
                      </a:r>
                    </a:p>
                  </a:txBody>
                  <a:tcPr/>
                </a:tc>
                <a:tc>
                  <a:txBody>
                    <a:bodyPr/>
                    <a:lstStyle/>
                    <a:p>
                      <a:pPr algn="ctr"/>
                      <a:r>
                        <a:rPr lang="en-GB" dirty="0"/>
                        <a:t>Average</a:t>
                      </a:r>
                    </a:p>
                  </a:txBody>
                  <a:tcPr/>
                </a:tc>
                <a:extLst>
                  <a:ext uri="{0D108BD9-81ED-4DB2-BD59-A6C34878D82A}">
                    <a16:rowId xmlns:a16="http://schemas.microsoft.com/office/drawing/2014/main" val="600241524"/>
                  </a:ext>
                </a:extLst>
              </a:tr>
              <a:tr h="370840">
                <a:tc>
                  <a:txBody>
                    <a:bodyPr/>
                    <a:lstStyle/>
                    <a:p>
                      <a:pPr algn="ctr"/>
                      <a:r>
                        <a:rPr lang="en-GB" b="0" dirty="0">
                          <a:solidFill>
                            <a:schemeClr val="accent1">
                              <a:lumMod val="50000"/>
                            </a:schemeClr>
                          </a:solidFill>
                        </a:rPr>
                        <a:t>1 Greater London</a:t>
                      </a:r>
                    </a:p>
                  </a:txBody>
                  <a:tcPr/>
                </a:tc>
                <a:tc>
                  <a:txBody>
                    <a:bodyPr/>
                    <a:lstStyle/>
                    <a:p>
                      <a:pPr algn="ctr"/>
                      <a:r>
                        <a:rPr lang="en-GB" b="0" dirty="0">
                          <a:solidFill>
                            <a:schemeClr val="accent1">
                              <a:lumMod val="50000"/>
                            </a:schemeClr>
                          </a:solidFill>
                        </a:rPr>
                        <a:t>40</a:t>
                      </a:r>
                    </a:p>
                  </a:txBody>
                  <a:tcPr/>
                </a:tc>
                <a:tc>
                  <a:txBody>
                    <a:bodyPr/>
                    <a:lstStyle/>
                    <a:p>
                      <a:pPr algn="ctr"/>
                      <a:r>
                        <a:rPr lang="en-GB" b="0" dirty="0">
                          <a:solidFill>
                            <a:schemeClr val="accent1">
                              <a:lumMod val="50000"/>
                            </a:schemeClr>
                          </a:solidFill>
                        </a:rPr>
                        <a:t>-7.4</a:t>
                      </a:r>
                    </a:p>
                  </a:txBody>
                  <a:tcPr/>
                </a:tc>
                <a:tc>
                  <a:txBody>
                    <a:bodyPr/>
                    <a:lstStyle/>
                    <a:p>
                      <a:pPr algn="ctr"/>
                      <a:r>
                        <a:rPr lang="en-GB" b="0" dirty="0">
                          <a:solidFill>
                            <a:schemeClr val="accent1">
                              <a:lumMod val="50000"/>
                            </a:schemeClr>
                          </a:solidFill>
                        </a:rPr>
                        <a:t>-51.9</a:t>
                      </a:r>
                    </a:p>
                  </a:txBody>
                  <a:tcPr/>
                </a:tc>
                <a:tc>
                  <a:txBody>
                    <a:bodyPr/>
                    <a:lstStyle/>
                    <a:p>
                      <a:pPr algn="ctr"/>
                      <a:r>
                        <a:rPr lang="en-GB" b="0" dirty="0">
                          <a:solidFill>
                            <a:schemeClr val="accent1">
                              <a:lumMod val="50000"/>
                            </a:schemeClr>
                          </a:solidFill>
                        </a:rPr>
                        <a:t>-34.9</a:t>
                      </a:r>
                    </a:p>
                  </a:txBody>
                  <a:tcPr/>
                </a:tc>
                <a:extLst>
                  <a:ext uri="{0D108BD9-81ED-4DB2-BD59-A6C34878D82A}">
                    <a16:rowId xmlns:a16="http://schemas.microsoft.com/office/drawing/2014/main" val="2368599764"/>
                  </a:ext>
                </a:extLst>
              </a:tr>
              <a:tr h="370840">
                <a:tc>
                  <a:txBody>
                    <a:bodyPr/>
                    <a:lstStyle/>
                    <a:p>
                      <a:pPr algn="ctr"/>
                      <a:r>
                        <a:rPr lang="en-GB" b="0" dirty="0">
                          <a:solidFill>
                            <a:schemeClr val="accent1">
                              <a:lumMod val="50000"/>
                            </a:schemeClr>
                          </a:solidFill>
                        </a:rPr>
                        <a:t>2 South East</a:t>
                      </a:r>
                    </a:p>
                  </a:txBody>
                  <a:tcPr/>
                </a:tc>
                <a:tc>
                  <a:txBody>
                    <a:bodyPr/>
                    <a:lstStyle/>
                    <a:p>
                      <a:pPr algn="ctr"/>
                      <a:r>
                        <a:rPr lang="en-GB" b="0" dirty="0">
                          <a:solidFill>
                            <a:schemeClr val="accent1">
                              <a:lumMod val="50000"/>
                            </a:schemeClr>
                          </a:solidFill>
                        </a:rPr>
                        <a:t>80</a:t>
                      </a:r>
                    </a:p>
                  </a:txBody>
                  <a:tcPr/>
                </a:tc>
                <a:tc>
                  <a:txBody>
                    <a:bodyPr/>
                    <a:lstStyle/>
                    <a:p>
                      <a:pPr algn="ctr"/>
                      <a:r>
                        <a:rPr lang="en-GB" b="0" dirty="0">
                          <a:solidFill>
                            <a:schemeClr val="accent1">
                              <a:lumMod val="50000"/>
                            </a:schemeClr>
                          </a:solidFill>
                        </a:rPr>
                        <a:t>+5.1</a:t>
                      </a:r>
                    </a:p>
                  </a:txBody>
                  <a:tcPr/>
                </a:tc>
                <a:tc>
                  <a:txBody>
                    <a:bodyPr/>
                    <a:lstStyle/>
                    <a:p>
                      <a:pPr algn="ctr"/>
                      <a:r>
                        <a:rPr lang="en-GB" b="0" dirty="0">
                          <a:solidFill>
                            <a:schemeClr val="accent1">
                              <a:lumMod val="50000"/>
                            </a:schemeClr>
                          </a:solidFill>
                        </a:rPr>
                        <a:t>-12.2</a:t>
                      </a:r>
                    </a:p>
                  </a:txBody>
                  <a:tcPr/>
                </a:tc>
                <a:tc>
                  <a:txBody>
                    <a:bodyPr/>
                    <a:lstStyle/>
                    <a:p>
                      <a:pPr algn="ctr"/>
                      <a:r>
                        <a:rPr lang="en-GB" b="0" dirty="0">
                          <a:solidFill>
                            <a:schemeClr val="accent1">
                              <a:lumMod val="50000"/>
                            </a:schemeClr>
                          </a:solidFill>
                        </a:rPr>
                        <a:t>-3.9</a:t>
                      </a:r>
                    </a:p>
                  </a:txBody>
                  <a:tcPr/>
                </a:tc>
                <a:extLst>
                  <a:ext uri="{0D108BD9-81ED-4DB2-BD59-A6C34878D82A}">
                    <a16:rowId xmlns:a16="http://schemas.microsoft.com/office/drawing/2014/main" val="342481355"/>
                  </a:ext>
                </a:extLst>
              </a:tr>
              <a:tr h="370840">
                <a:tc>
                  <a:txBody>
                    <a:bodyPr/>
                    <a:lstStyle/>
                    <a:p>
                      <a:pPr algn="ctr"/>
                      <a:r>
                        <a:rPr lang="en-GB" b="0" dirty="0">
                          <a:solidFill>
                            <a:schemeClr val="accent1">
                              <a:lumMod val="50000"/>
                            </a:schemeClr>
                          </a:solidFill>
                        </a:rPr>
                        <a:t>3 South West</a:t>
                      </a:r>
                    </a:p>
                  </a:txBody>
                  <a:tcPr/>
                </a:tc>
                <a:tc>
                  <a:txBody>
                    <a:bodyPr/>
                    <a:lstStyle/>
                    <a:p>
                      <a:pPr algn="ctr"/>
                      <a:r>
                        <a:rPr lang="en-GB" b="0" dirty="0">
                          <a:solidFill>
                            <a:schemeClr val="accent1">
                              <a:lumMod val="50000"/>
                            </a:schemeClr>
                          </a:solidFill>
                        </a:rPr>
                        <a:t>35</a:t>
                      </a:r>
                    </a:p>
                  </a:txBody>
                  <a:tcPr/>
                </a:tc>
                <a:tc>
                  <a:txBody>
                    <a:bodyPr/>
                    <a:lstStyle/>
                    <a:p>
                      <a:pPr algn="ctr"/>
                      <a:r>
                        <a:rPr lang="en-GB" b="0" dirty="0">
                          <a:solidFill>
                            <a:schemeClr val="accent1">
                              <a:lumMod val="50000"/>
                            </a:schemeClr>
                          </a:solidFill>
                        </a:rPr>
                        <a:t>+40.5</a:t>
                      </a:r>
                    </a:p>
                  </a:txBody>
                  <a:tcPr/>
                </a:tc>
                <a:tc>
                  <a:txBody>
                    <a:bodyPr/>
                    <a:lstStyle/>
                    <a:p>
                      <a:pPr algn="ctr"/>
                      <a:r>
                        <a:rPr lang="en-GB" b="0" dirty="0">
                          <a:solidFill>
                            <a:schemeClr val="accent1">
                              <a:lumMod val="50000"/>
                            </a:schemeClr>
                          </a:solidFill>
                        </a:rPr>
                        <a:t>-29.4</a:t>
                      </a:r>
                    </a:p>
                  </a:txBody>
                  <a:tcPr/>
                </a:tc>
                <a:tc>
                  <a:txBody>
                    <a:bodyPr/>
                    <a:lstStyle/>
                    <a:p>
                      <a:pPr algn="ctr"/>
                      <a:r>
                        <a:rPr lang="en-GB" b="0" dirty="0">
                          <a:solidFill>
                            <a:schemeClr val="accent1">
                              <a:lumMod val="50000"/>
                            </a:schemeClr>
                          </a:solidFill>
                        </a:rPr>
                        <a:t>+16.8</a:t>
                      </a:r>
                    </a:p>
                  </a:txBody>
                  <a:tcPr/>
                </a:tc>
                <a:extLst>
                  <a:ext uri="{0D108BD9-81ED-4DB2-BD59-A6C34878D82A}">
                    <a16:rowId xmlns:a16="http://schemas.microsoft.com/office/drawing/2014/main" val="3628716468"/>
                  </a:ext>
                </a:extLst>
              </a:tr>
              <a:tr h="370840">
                <a:tc>
                  <a:txBody>
                    <a:bodyPr/>
                    <a:lstStyle/>
                    <a:p>
                      <a:pPr algn="ctr"/>
                      <a:r>
                        <a:rPr lang="en-GB" b="0" dirty="0">
                          <a:solidFill>
                            <a:schemeClr val="accent1">
                              <a:lumMod val="50000"/>
                            </a:schemeClr>
                          </a:solidFill>
                        </a:rPr>
                        <a:t>5-6 Unified Midlands</a:t>
                      </a:r>
                    </a:p>
                  </a:txBody>
                  <a:tcPr/>
                </a:tc>
                <a:tc>
                  <a:txBody>
                    <a:bodyPr/>
                    <a:lstStyle/>
                    <a:p>
                      <a:pPr algn="ctr"/>
                      <a:r>
                        <a:rPr lang="en-GB" b="0" dirty="0">
                          <a:solidFill>
                            <a:schemeClr val="accent1">
                              <a:lumMod val="50000"/>
                            </a:schemeClr>
                          </a:solidFill>
                        </a:rPr>
                        <a:t>59</a:t>
                      </a:r>
                    </a:p>
                  </a:txBody>
                  <a:tcPr/>
                </a:tc>
                <a:tc>
                  <a:txBody>
                    <a:bodyPr/>
                    <a:lstStyle/>
                    <a:p>
                      <a:pPr algn="ctr"/>
                      <a:r>
                        <a:rPr lang="en-GB" b="0" dirty="0">
                          <a:solidFill>
                            <a:schemeClr val="accent1">
                              <a:lumMod val="50000"/>
                            </a:schemeClr>
                          </a:solidFill>
                        </a:rPr>
                        <a:t>-4.7</a:t>
                      </a:r>
                    </a:p>
                  </a:txBody>
                  <a:tcPr/>
                </a:tc>
                <a:tc>
                  <a:txBody>
                    <a:bodyPr/>
                    <a:lstStyle/>
                    <a:p>
                      <a:pPr algn="ctr"/>
                      <a:r>
                        <a:rPr lang="en-GB" b="0" dirty="0">
                          <a:solidFill>
                            <a:schemeClr val="accent1">
                              <a:lumMod val="50000"/>
                            </a:schemeClr>
                          </a:solidFill>
                        </a:rPr>
                        <a:t>-33.6</a:t>
                      </a:r>
                    </a:p>
                  </a:txBody>
                  <a:tcPr/>
                </a:tc>
                <a:tc>
                  <a:txBody>
                    <a:bodyPr/>
                    <a:lstStyle/>
                    <a:p>
                      <a:pPr algn="ctr"/>
                      <a:r>
                        <a:rPr lang="en-GB" b="0" dirty="0">
                          <a:solidFill>
                            <a:schemeClr val="accent1">
                              <a:lumMod val="50000"/>
                            </a:schemeClr>
                          </a:solidFill>
                        </a:rPr>
                        <a:t>-18.5</a:t>
                      </a:r>
                    </a:p>
                  </a:txBody>
                  <a:tcPr/>
                </a:tc>
                <a:extLst>
                  <a:ext uri="{0D108BD9-81ED-4DB2-BD59-A6C34878D82A}">
                    <a16:rowId xmlns:a16="http://schemas.microsoft.com/office/drawing/2014/main" val="3367993877"/>
                  </a:ext>
                </a:extLst>
              </a:tr>
              <a:tr h="370840">
                <a:tc>
                  <a:txBody>
                    <a:bodyPr/>
                    <a:lstStyle/>
                    <a:p>
                      <a:pPr algn="ctr"/>
                      <a:r>
                        <a:rPr lang="en-GB" b="0" dirty="0">
                          <a:solidFill>
                            <a:schemeClr val="accent1">
                              <a:lumMod val="50000"/>
                            </a:schemeClr>
                          </a:solidFill>
                        </a:rPr>
                        <a:t>7-9 Unified North</a:t>
                      </a:r>
                    </a:p>
                  </a:txBody>
                  <a:tcPr/>
                </a:tc>
                <a:tc>
                  <a:txBody>
                    <a:bodyPr/>
                    <a:lstStyle/>
                    <a:p>
                      <a:pPr algn="ctr"/>
                      <a:r>
                        <a:rPr lang="en-GB" b="0" dirty="0">
                          <a:solidFill>
                            <a:schemeClr val="accent1">
                              <a:lumMod val="50000"/>
                            </a:schemeClr>
                          </a:solidFill>
                        </a:rPr>
                        <a:t>86</a:t>
                      </a:r>
                    </a:p>
                  </a:txBody>
                  <a:tcPr/>
                </a:tc>
                <a:tc>
                  <a:txBody>
                    <a:bodyPr/>
                    <a:lstStyle/>
                    <a:p>
                      <a:pPr algn="ctr"/>
                      <a:r>
                        <a:rPr lang="en-GB" b="0" dirty="0">
                          <a:solidFill>
                            <a:schemeClr val="accent1">
                              <a:lumMod val="50000"/>
                            </a:schemeClr>
                          </a:solidFill>
                        </a:rPr>
                        <a:t>+46.9</a:t>
                      </a:r>
                    </a:p>
                  </a:txBody>
                  <a:tcPr/>
                </a:tc>
                <a:tc>
                  <a:txBody>
                    <a:bodyPr/>
                    <a:lstStyle/>
                    <a:p>
                      <a:pPr algn="ctr"/>
                      <a:r>
                        <a:rPr lang="en-GB" b="0" dirty="0">
                          <a:solidFill>
                            <a:schemeClr val="accent1">
                              <a:lumMod val="50000"/>
                            </a:schemeClr>
                          </a:solidFill>
                        </a:rPr>
                        <a:t>-34.1</a:t>
                      </a:r>
                    </a:p>
                  </a:txBody>
                  <a:tcPr/>
                </a:tc>
                <a:tc>
                  <a:txBody>
                    <a:bodyPr/>
                    <a:lstStyle/>
                    <a:p>
                      <a:pPr algn="ctr"/>
                      <a:r>
                        <a:rPr lang="en-GB" b="0" dirty="0">
                          <a:solidFill>
                            <a:schemeClr val="accent1">
                              <a:lumMod val="50000"/>
                            </a:schemeClr>
                          </a:solidFill>
                        </a:rPr>
                        <a:t>+2.5</a:t>
                      </a:r>
                    </a:p>
                  </a:txBody>
                  <a:tcPr/>
                </a:tc>
                <a:extLst>
                  <a:ext uri="{0D108BD9-81ED-4DB2-BD59-A6C34878D82A}">
                    <a16:rowId xmlns:a16="http://schemas.microsoft.com/office/drawing/2014/main" val="3204818685"/>
                  </a:ext>
                </a:extLst>
              </a:tr>
              <a:tr h="370840">
                <a:tc>
                  <a:txBody>
                    <a:bodyPr/>
                    <a:lstStyle/>
                    <a:p>
                      <a:pPr algn="ctr"/>
                      <a:r>
                        <a:rPr lang="en-GB" b="0" dirty="0">
                          <a:solidFill>
                            <a:schemeClr val="accent1">
                              <a:lumMod val="50000"/>
                            </a:schemeClr>
                          </a:solidFill>
                        </a:rPr>
                        <a:t>12-17 Unified Ireland</a:t>
                      </a:r>
                    </a:p>
                  </a:txBody>
                  <a:tcPr/>
                </a:tc>
                <a:tc>
                  <a:txBody>
                    <a:bodyPr/>
                    <a:lstStyle/>
                    <a:p>
                      <a:pPr algn="ctr"/>
                      <a:r>
                        <a:rPr lang="en-GB" b="0" dirty="0">
                          <a:solidFill>
                            <a:schemeClr val="accent1">
                              <a:lumMod val="50000"/>
                            </a:schemeClr>
                          </a:solidFill>
                        </a:rPr>
                        <a:t>85</a:t>
                      </a:r>
                    </a:p>
                  </a:txBody>
                  <a:tcPr/>
                </a:tc>
                <a:tc>
                  <a:txBody>
                    <a:bodyPr/>
                    <a:lstStyle/>
                    <a:p>
                      <a:pPr algn="ctr"/>
                      <a:r>
                        <a:rPr lang="en-GB" b="0" dirty="0">
                          <a:solidFill>
                            <a:schemeClr val="accent1">
                              <a:lumMod val="50000"/>
                            </a:schemeClr>
                          </a:solidFill>
                        </a:rPr>
                        <a:t>+19.3</a:t>
                      </a:r>
                    </a:p>
                  </a:txBody>
                  <a:tcPr/>
                </a:tc>
                <a:tc>
                  <a:txBody>
                    <a:bodyPr/>
                    <a:lstStyle/>
                    <a:p>
                      <a:pPr algn="ctr"/>
                      <a:r>
                        <a:rPr lang="en-GB" b="0" dirty="0">
                          <a:solidFill>
                            <a:schemeClr val="accent1">
                              <a:lumMod val="50000"/>
                            </a:schemeClr>
                          </a:solidFill>
                        </a:rPr>
                        <a:t>-25.6</a:t>
                      </a:r>
                    </a:p>
                  </a:txBody>
                  <a:tcPr/>
                </a:tc>
                <a:tc>
                  <a:txBody>
                    <a:bodyPr/>
                    <a:lstStyle/>
                    <a:p>
                      <a:pPr algn="ctr"/>
                      <a:r>
                        <a:rPr lang="en-GB" b="0" dirty="0">
                          <a:solidFill>
                            <a:schemeClr val="accent1">
                              <a:lumMod val="50000"/>
                            </a:schemeClr>
                          </a:solidFill>
                        </a:rPr>
                        <a:t>-5.4</a:t>
                      </a:r>
                    </a:p>
                  </a:txBody>
                  <a:tcPr/>
                </a:tc>
                <a:extLst>
                  <a:ext uri="{0D108BD9-81ED-4DB2-BD59-A6C34878D82A}">
                    <a16:rowId xmlns:a16="http://schemas.microsoft.com/office/drawing/2014/main" val="2624807401"/>
                  </a:ext>
                </a:extLst>
              </a:tr>
            </a:tbl>
          </a:graphicData>
        </a:graphic>
      </p:graphicFrame>
      <p:sp>
        <p:nvSpPr>
          <p:cNvPr id="6" name="TextBox 5">
            <a:extLst>
              <a:ext uri="{FF2B5EF4-FFF2-40B4-BE49-F238E27FC236}">
                <a16:creationId xmlns:a16="http://schemas.microsoft.com/office/drawing/2014/main" id="{163CA795-2EF3-4A56-837C-34DFB6C8AB32}"/>
              </a:ext>
            </a:extLst>
          </p:cNvPr>
          <p:cNvSpPr txBox="1"/>
          <p:nvPr/>
        </p:nvSpPr>
        <p:spPr>
          <a:xfrm>
            <a:off x="890337" y="765406"/>
            <a:ext cx="8041021" cy="646331"/>
          </a:xfrm>
          <a:prstGeom prst="rect">
            <a:avLst/>
          </a:prstGeom>
          <a:noFill/>
        </p:spPr>
        <p:txBody>
          <a:bodyPr wrap="square" rtlCol="0">
            <a:spAutoFit/>
          </a:bodyPr>
          <a:lstStyle/>
          <a:p>
            <a:pPr algn="ctr"/>
            <a:r>
              <a:rPr lang="en-GB" sz="3600" dirty="0">
                <a:solidFill>
                  <a:schemeClr val="accent1">
                    <a:lumMod val="75000"/>
                  </a:schemeClr>
                </a:solidFill>
              </a:rPr>
              <a:t>TRIP GENERATION RANGES SUMMARY</a:t>
            </a:r>
          </a:p>
        </p:txBody>
      </p:sp>
      <p:sp>
        <p:nvSpPr>
          <p:cNvPr id="8" name="TextBox 7">
            <a:extLst>
              <a:ext uri="{FF2B5EF4-FFF2-40B4-BE49-F238E27FC236}">
                <a16:creationId xmlns:a16="http://schemas.microsoft.com/office/drawing/2014/main" id="{620FB55C-502C-47D9-81CF-D58CDE83B1A0}"/>
              </a:ext>
            </a:extLst>
          </p:cNvPr>
          <p:cNvSpPr txBox="1"/>
          <p:nvPr/>
        </p:nvSpPr>
        <p:spPr>
          <a:xfrm>
            <a:off x="846848" y="5519256"/>
            <a:ext cx="8041021" cy="461665"/>
          </a:xfrm>
          <a:prstGeom prst="rect">
            <a:avLst/>
          </a:prstGeom>
          <a:noFill/>
        </p:spPr>
        <p:txBody>
          <a:bodyPr wrap="square" rtlCol="0">
            <a:spAutoFit/>
          </a:bodyPr>
          <a:lstStyle/>
          <a:p>
            <a:pPr algn="ctr"/>
            <a:r>
              <a:rPr lang="en-GB" sz="2400" dirty="0">
                <a:solidFill>
                  <a:schemeClr val="accent1">
                    <a:lumMod val="75000"/>
                  </a:schemeClr>
                </a:solidFill>
              </a:rPr>
              <a:t>Total Trips figures</a:t>
            </a:r>
          </a:p>
        </p:txBody>
      </p:sp>
    </p:spTree>
    <p:extLst>
      <p:ext uri="{BB962C8B-B14F-4D97-AF65-F5344CB8AC3E}">
        <p14:creationId xmlns:p14="http://schemas.microsoft.com/office/powerpoint/2010/main" val="229914222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2644170"/>
            <a:ext cx="8041021" cy="1569660"/>
          </a:xfrm>
          <a:prstGeom prst="rect">
            <a:avLst/>
          </a:prstGeom>
          <a:noFill/>
        </p:spPr>
        <p:txBody>
          <a:bodyPr wrap="square" rtlCol="0">
            <a:spAutoFit/>
          </a:bodyPr>
          <a:lstStyle/>
          <a:p>
            <a:pPr algn="ctr"/>
            <a:r>
              <a:rPr lang="en-GB" sz="4800" dirty="0">
                <a:solidFill>
                  <a:schemeClr val="accent1">
                    <a:lumMod val="75000"/>
                  </a:schemeClr>
                </a:solidFill>
              </a:rPr>
              <a:t>REGIONAL TRIP RATES VARIATION INITIAL FINDINGS</a:t>
            </a:r>
          </a:p>
        </p:txBody>
      </p:sp>
    </p:spTree>
    <p:extLst>
      <p:ext uri="{BB962C8B-B14F-4D97-AF65-F5344CB8AC3E}">
        <p14:creationId xmlns:p14="http://schemas.microsoft.com/office/powerpoint/2010/main" val="365727871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166842"/>
            <a:ext cx="8041021" cy="4524315"/>
          </a:xfrm>
          <a:prstGeom prst="rect">
            <a:avLst/>
          </a:prstGeom>
          <a:noFill/>
        </p:spPr>
        <p:txBody>
          <a:bodyPr wrap="square" rtlCol="0">
            <a:spAutoFit/>
          </a:bodyPr>
          <a:lstStyle/>
          <a:p>
            <a:pPr algn="ctr"/>
            <a:r>
              <a:rPr lang="en-GB" sz="3600" dirty="0">
                <a:solidFill>
                  <a:schemeClr val="accent1">
                    <a:lumMod val="75000"/>
                  </a:schemeClr>
                </a:solidFill>
              </a:rPr>
              <a:t>Initial findings indicate there is no evidence for fundamental direct regional influences on trip rates</a:t>
            </a:r>
          </a:p>
          <a:p>
            <a:pPr algn="ctr"/>
            <a:endParaRPr lang="en-GB" sz="3600" dirty="0">
              <a:solidFill>
                <a:schemeClr val="accent1">
                  <a:lumMod val="75000"/>
                </a:schemeClr>
              </a:solidFill>
            </a:endParaRPr>
          </a:p>
          <a:p>
            <a:pPr algn="ctr"/>
            <a:r>
              <a:rPr lang="en-GB" sz="3600" dirty="0">
                <a:solidFill>
                  <a:schemeClr val="accent1">
                    <a:lumMod val="75000"/>
                  </a:schemeClr>
                </a:solidFill>
              </a:rPr>
              <a:t>This suggests current Good Practice Guidance remains valid and further research into location type variation will give greater clarity</a:t>
            </a:r>
          </a:p>
        </p:txBody>
      </p:sp>
    </p:spTree>
    <p:extLst>
      <p:ext uri="{BB962C8B-B14F-4D97-AF65-F5344CB8AC3E}">
        <p14:creationId xmlns:p14="http://schemas.microsoft.com/office/powerpoint/2010/main" val="106139710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443841"/>
            <a:ext cx="8041021" cy="3970318"/>
          </a:xfrm>
          <a:prstGeom prst="rect">
            <a:avLst/>
          </a:prstGeom>
          <a:noFill/>
        </p:spPr>
        <p:txBody>
          <a:bodyPr wrap="square" rtlCol="0">
            <a:spAutoFit/>
          </a:bodyPr>
          <a:lstStyle/>
          <a:p>
            <a:pPr algn="ctr"/>
            <a:r>
              <a:rPr lang="en-GB" sz="3600" dirty="0">
                <a:solidFill>
                  <a:schemeClr val="accent1">
                    <a:lumMod val="75000"/>
                  </a:schemeClr>
                </a:solidFill>
              </a:rPr>
              <a:t>Due to a limited number of surveys in each region across all four data samples, it is important to note these figures cannot indicate specific trends outside of the standard trip rate variation regularly observed when using TRICS</a:t>
            </a:r>
          </a:p>
        </p:txBody>
      </p:sp>
    </p:spTree>
    <p:extLst>
      <p:ext uri="{BB962C8B-B14F-4D97-AF65-F5344CB8AC3E}">
        <p14:creationId xmlns:p14="http://schemas.microsoft.com/office/powerpoint/2010/main" val="1991099529"/>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166842"/>
            <a:ext cx="8041021" cy="4524315"/>
          </a:xfrm>
          <a:prstGeom prst="rect">
            <a:avLst/>
          </a:prstGeom>
          <a:noFill/>
        </p:spPr>
        <p:txBody>
          <a:bodyPr wrap="square" rtlCol="0">
            <a:spAutoFit/>
          </a:bodyPr>
          <a:lstStyle/>
          <a:p>
            <a:pPr algn="ctr"/>
            <a:r>
              <a:rPr lang="en-GB" sz="3600" dirty="0">
                <a:solidFill>
                  <a:schemeClr val="accent1">
                    <a:lumMod val="75000"/>
                  </a:schemeClr>
                </a:solidFill>
              </a:rPr>
              <a:t>Many regions featured both slightly higher or lower trip rates across the four different land uses</a:t>
            </a:r>
          </a:p>
          <a:p>
            <a:pPr algn="ctr"/>
            <a:endParaRPr lang="en-GB" sz="3600" dirty="0">
              <a:solidFill>
                <a:schemeClr val="accent1">
                  <a:lumMod val="75000"/>
                </a:schemeClr>
              </a:solidFill>
            </a:endParaRPr>
          </a:p>
          <a:p>
            <a:pPr algn="ctr"/>
            <a:r>
              <a:rPr lang="en-GB" sz="3600" dirty="0">
                <a:solidFill>
                  <a:schemeClr val="accent1">
                    <a:lumMod val="75000"/>
                  </a:schemeClr>
                </a:solidFill>
              </a:rPr>
              <a:t>This indicates a number of factors can influence trip rates variation and does not provide any evidence of fundamental regional influence</a:t>
            </a:r>
          </a:p>
        </p:txBody>
      </p:sp>
    </p:spTree>
    <p:extLst>
      <p:ext uri="{BB962C8B-B14F-4D97-AF65-F5344CB8AC3E}">
        <p14:creationId xmlns:p14="http://schemas.microsoft.com/office/powerpoint/2010/main" val="32084288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2644170"/>
            <a:ext cx="8041021" cy="1569660"/>
          </a:xfrm>
          <a:prstGeom prst="rect">
            <a:avLst/>
          </a:prstGeom>
          <a:noFill/>
        </p:spPr>
        <p:txBody>
          <a:bodyPr wrap="square" rtlCol="0">
            <a:spAutoFit/>
          </a:bodyPr>
          <a:lstStyle/>
          <a:p>
            <a:pPr algn="ctr"/>
            <a:r>
              <a:rPr lang="en-GB" sz="4800" dirty="0">
                <a:solidFill>
                  <a:schemeClr val="accent1">
                    <a:lumMod val="75000"/>
                  </a:schemeClr>
                </a:solidFill>
              </a:rPr>
              <a:t>TRIP RATES</a:t>
            </a:r>
          </a:p>
          <a:p>
            <a:pPr algn="ctr"/>
            <a:r>
              <a:rPr lang="en-GB" sz="4800" dirty="0">
                <a:solidFill>
                  <a:schemeClr val="accent1">
                    <a:lumMod val="75000"/>
                  </a:schemeClr>
                </a:solidFill>
              </a:rPr>
              <a:t>INFLUENCES</a:t>
            </a:r>
          </a:p>
        </p:txBody>
      </p:sp>
    </p:spTree>
    <p:extLst>
      <p:ext uri="{BB962C8B-B14F-4D97-AF65-F5344CB8AC3E}">
        <p14:creationId xmlns:p14="http://schemas.microsoft.com/office/powerpoint/2010/main" val="198807672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166842"/>
            <a:ext cx="8041021" cy="4524315"/>
          </a:xfrm>
          <a:prstGeom prst="rect">
            <a:avLst/>
          </a:prstGeom>
          <a:noFill/>
        </p:spPr>
        <p:txBody>
          <a:bodyPr wrap="square" rtlCol="0">
            <a:spAutoFit/>
          </a:bodyPr>
          <a:lstStyle/>
          <a:p>
            <a:pPr algn="ctr"/>
            <a:r>
              <a:rPr lang="en-GB" sz="3600" dirty="0">
                <a:solidFill>
                  <a:schemeClr val="accent1">
                    <a:lumMod val="75000"/>
                  </a:schemeClr>
                </a:solidFill>
              </a:rPr>
              <a:t>Instead of deselecting a region, ask why you have made a regional presumption about its trip rates</a:t>
            </a:r>
          </a:p>
          <a:p>
            <a:pPr algn="ctr"/>
            <a:endParaRPr lang="en-GB" sz="3600" dirty="0">
              <a:solidFill>
                <a:schemeClr val="accent1">
                  <a:lumMod val="75000"/>
                </a:schemeClr>
              </a:solidFill>
            </a:endParaRPr>
          </a:p>
          <a:p>
            <a:pPr algn="ctr"/>
            <a:r>
              <a:rPr lang="en-GB" sz="3600" dirty="0">
                <a:solidFill>
                  <a:schemeClr val="accent1">
                    <a:lumMod val="75000"/>
                  </a:schemeClr>
                </a:solidFill>
              </a:rPr>
              <a:t>TRICS includes parameters for location type, local populations, public transport pass-</a:t>
            </a:r>
            <a:r>
              <a:rPr lang="en-GB" sz="3600" dirty="0" err="1">
                <a:solidFill>
                  <a:schemeClr val="accent1">
                    <a:lumMod val="75000"/>
                  </a:schemeClr>
                </a:solidFill>
              </a:rPr>
              <a:t>bys</a:t>
            </a:r>
            <a:r>
              <a:rPr lang="en-GB" sz="3600" dirty="0">
                <a:solidFill>
                  <a:schemeClr val="accent1">
                    <a:lumMod val="75000"/>
                  </a:schemeClr>
                </a:solidFill>
              </a:rPr>
              <a:t>, car ownership levels, etc</a:t>
            </a:r>
          </a:p>
        </p:txBody>
      </p:sp>
    </p:spTree>
    <p:extLst>
      <p:ext uri="{BB962C8B-B14F-4D97-AF65-F5344CB8AC3E}">
        <p14:creationId xmlns:p14="http://schemas.microsoft.com/office/powerpoint/2010/main" val="170773113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2644170"/>
            <a:ext cx="8041021" cy="1569660"/>
          </a:xfrm>
          <a:prstGeom prst="rect">
            <a:avLst/>
          </a:prstGeom>
          <a:noFill/>
        </p:spPr>
        <p:txBody>
          <a:bodyPr wrap="square" rtlCol="0">
            <a:spAutoFit/>
          </a:bodyPr>
          <a:lstStyle/>
          <a:p>
            <a:pPr algn="ctr"/>
            <a:r>
              <a:rPr lang="en-GB" sz="4800" dirty="0">
                <a:solidFill>
                  <a:schemeClr val="accent1">
                    <a:lumMod val="75000"/>
                  </a:schemeClr>
                </a:solidFill>
              </a:rPr>
              <a:t>FURTHER</a:t>
            </a:r>
          </a:p>
          <a:p>
            <a:pPr algn="ctr"/>
            <a:r>
              <a:rPr lang="en-GB" sz="4800" dirty="0">
                <a:solidFill>
                  <a:schemeClr val="accent1">
                    <a:lumMod val="75000"/>
                  </a:schemeClr>
                </a:solidFill>
              </a:rPr>
              <a:t>RESEARCH</a:t>
            </a:r>
          </a:p>
        </p:txBody>
      </p:sp>
    </p:spTree>
    <p:extLst>
      <p:ext uri="{BB962C8B-B14F-4D97-AF65-F5344CB8AC3E}">
        <p14:creationId xmlns:p14="http://schemas.microsoft.com/office/powerpoint/2010/main" val="133469794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443841"/>
            <a:ext cx="8041021" cy="3970318"/>
          </a:xfrm>
          <a:prstGeom prst="rect">
            <a:avLst/>
          </a:prstGeom>
          <a:noFill/>
        </p:spPr>
        <p:txBody>
          <a:bodyPr wrap="square" rtlCol="0">
            <a:spAutoFit/>
          </a:bodyPr>
          <a:lstStyle/>
          <a:p>
            <a:pPr algn="ctr"/>
            <a:r>
              <a:rPr lang="en-GB" sz="3600" dirty="0">
                <a:solidFill>
                  <a:schemeClr val="accent1">
                    <a:lumMod val="75000"/>
                  </a:schemeClr>
                </a:solidFill>
              </a:rPr>
              <a:t>Following on from this initial work, it is intended to look similarly at the influence of location types</a:t>
            </a:r>
          </a:p>
          <a:p>
            <a:pPr algn="ctr"/>
            <a:endParaRPr lang="en-GB" sz="3600" dirty="0">
              <a:solidFill>
                <a:schemeClr val="accent1">
                  <a:lumMod val="75000"/>
                </a:schemeClr>
              </a:solidFill>
            </a:endParaRPr>
          </a:p>
          <a:p>
            <a:pPr algn="ctr"/>
            <a:r>
              <a:rPr lang="en-GB" sz="3600" dirty="0">
                <a:solidFill>
                  <a:schemeClr val="accent1">
                    <a:lumMod val="75000"/>
                  </a:schemeClr>
                </a:solidFill>
              </a:rPr>
              <a:t>The findings of these two works will be combined to create a new Regional and Location Technical Note</a:t>
            </a:r>
          </a:p>
        </p:txBody>
      </p:sp>
    </p:spTree>
    <p:extLst>
      <p:ext uri="{BB962C8B-B14F-4D97-AF65-F5344CB8AC3E}">
        <p14:creationId xmlns:p14="http://schemas.microsoft.com/office/powerpoint/2010/main" val="35904514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166842"/>
            <a:ext cx="8041021" cy="4524315"/>
          </a:xfrm>
          <a:prstGeom prst="rect">
            <a:avLst/>
          </a:prstGeom>
          <a:noFill/>
        </p:spPr>
        <p:txBody>
          <a:bodyPr wrap="square" rtlCol="0">
            <a:spAutoFit/>
          </a:bodyPr>
          <a:lstStyle/>
          <a:p>
            <a:pPr algn="ctr"/>
            <a:r>
              <a:rPr lang="en-GB" sz="3600" dirty="0">
                <a:solidFill>
                  <a:schemeClr val="accent1">
                    <a:lumMod val="75000"/>
                  </a:schemeClr>
                </a:solidFill>
              </a:rPr>
              <a:t>Regional selection is not as important a factor as location type and other important factors</a:t>
            </a:r>
          </a:p>
          <a:p>
            <a:pPr algn="ctr"/>
            <a:endParaRPr lang="en-GB" sz="3600" dirty="0">
              <a:solidFill>
                <a:schemeClr val="accent1">
                  <a:lumMod val="75000"/>
                </a:schemeClr>
              </a:solidFill>
            </a:endParaRPr>
          </a:p>
          <a:p>
            <a:pPr algn="ctr"/>
            <a:r>
              <a:rPr lang="en-GB" sz="3600" dirty="0">
                <a:solidFill>
                  <a:schemeClr val="accent1">
                    <a:lumMod val="75000"/>
                  </a:schemeClr>
                </a:solidFill>
              </a:rPr>
              <a:t>The importance of compatibility in terms of local population, vehicle ownership, location type, etc, cannot be stressed enough</a:t>
            </a:r>
          </a:p>
        </p:txBody>
      </p:sp>
    </p:spTree>
    <p:extLst>
      <p:ext uri="{BB962C8B-B14F-4D97-AF65-F5344CB8AC3E}">
        <p14:creationId xmlns:p14="http://schemas.microsoft.com/office/powerpoint/2010/main" val="1482265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443841"/>
            <a:ext cx="8041021" cy="3970318"/>
          </a:xfrm>
          <a:prstGeom prst="rect">
            <a:avLst/>
          </a:prstGeom>
          <a:noFill/>
        </p:spPr>
        <p:txBody>
          <a:bodyPr wrap="square" rtlCol="0">
            <a:spAutoFit/>
          </a:bodyPr>
          <a:lstStyle/>
          <a:p>
            <a:pPr algn="ctr"/>
            <a:r>
              <a:rPr lang="en-GB" sz="3600" dirty="0">
                <a:solidFill>
                  <a:schemeClr val="accent1">
                    <a:lumMod val="75000"/>
                  </a:schemeClr>
                </a:solidFill>
              </a:rPr>
              <a:t>No obvious reason why some data from Glasgow cannot apply to some data from Greater Manchester</a:t>
            </a:r>
          </a:p>
          <a:p>
            <a:pPr algn="ctr"/>
            <a:endParaRPr lang="en-GB" sz="3600" dirty="0">
              <a:solidFill>
                <a:schemeClr val="accent1">
                  <a:lumMod val="75000"/>
                </a:schemeClr>
              </a:solidFill>
            </a:endParaRPr>
          </a:p>
          <a:p>
            <a:pPr algn="ctr"/>
            <a:r>
              <a:rPr lang="en-GB" sz="3600" dirty="0">
                <a:solidFill>
                  <a:schemeClr val="accent1">
                    <a:lumMod val="75000"/>
                  </a:schemeClr>
                </a:solidFill>
              </a:rPr>
              <a:t>Similarly, some site scenarios in parts of London may be compatible with sites in other large cities</a:t>
            </a:r>
          </a:p>
        </p:txBody>
      </p:sp>
    </p:spTree>
    <p:extLst>
      <p:ext uri="{BB962C8B-B14F-4D97-AF65-F5344CB8AC3E}">
        <p14:creationId xmlns:p14="http://schemas.microsoft.com/office/powerpoint/2010/main" val="38109501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1443841"/>
            <a:ext cx="8041021" cy="3970318"/>
          </a:xfrm>
          <a:prstGeom prst="rect">
            <a:avLst/>
          </a:prstGeom>
          <a:noFill/>
        </p:spPr>
        <p:txBody>
          <a:bodyPr wrap="square" rtlCol="0">
            <a:spAutoFit/>
          </a:bodyPr>
          <a:lstStyle/>
          <a:p>
            <a:pPr algn="ctr"/>
            <a:r>
              <a:rPr lang="en-GB" sz="3600" dirty="0">
                <a:solidFill>
                  <a:schemeClr val="accent1">
                    <a:lumMod val="75000"/>
                  </a:schemeClr>
                </a:solidFill>
              </a:rPr>
              <a:t>It is in the areas of site and development data where true compatibility should be sought, rather than just through the exclusion of regions, which could unnecessarily remove many compatible sites from a user’s selected set</a:t>
            </a:r>
          </a:p>
        </p:txBody>
      </p:sp>
    </p:spTree>
    <p:extLst>
      <p:ext uri="{BB962C8B-B14F-4D97-AF65-F5344CB8AC3E}">
        <p14:creationId xmlns:p14="http://schemas.microsoft.com/office/powerpoint/2010/main" val="1135710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B1728FF-3D81-48B9-A7B6-EFC1AD57A3F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23077" y="138415"/>
            <a:ext cx="2144512" cy="2546984"/>
          </a:xfrm>
          <a:prstGeom prst="rect">
            <a:avLst/>
          </a:prstGeom>
        </p:spPr>
      </p:pic>
      <p:sp>
        <p:nvSpPr>
          <p:cNvPr id="3" name="TextBox 2">
            <a:extLst>
              <a:ext uri="{FF2B5EF4-FFF2-40B4-BE49-F238E27FC236}">
                <a16:creationId xmlns:a16="http://schemas.microsoft.com/office/drawing/2014/main" id="{21BB65FC-33DB-4870-8441-466FFA65D147}"/>
              </a:ext>
            </a:extLst>
          </p:cNvPr>
          <p:cNvSpPr txBox="1"/>
          <p:nvPr/>
        </p:nvSpPr>
        <p:spPr>
          <a:xfrm>
            <a:off x="8931358" y="5980921"/>
            <a:ext cx="3136231" cy="738664"/>
          </a:xfrm>
          <a:prstGeom prst="rect">
            <a:avLst/>
          </a:prstGeom>
          <a:noFill/>
        </p:spPr>
        <p:txBody>
          <a:bodyPr wrap="square" rtlCol="0">
            <a:spAutoFit/>
          </a:bodyPr>
          <a:lstStyle/>
          <a:p>
            <a:pPr algn="r"/>
            <a:r>
              <a:rPr lang="en-GB" sz="2400" dirty="0">
                <a:solidFill>
                  <a:schemeClr val="bg1"/>
                </a:solidFill>
              </a:rPr>
              <a:t>OWEN EDWARDS</a:t>
            </a:r>
          </a:p>
          <a:p>
            <a:pPr algn="r"/>
            <a:r>
              <a:rPr lang="en-GB" dirty="0">
                <a:solidFill>
                  <a:schemeClr val="bg1"/>
                </a:solidFill>
              </a:rPr>
              <a:t>TRICS CONSORTIUM</a:t>
            </a:r>
          </a:p>
        </p:txBody>
      </p:sp>
      <p:sp>
        <p:nvSpPr>
          <p:cNvPr id="4" name="TextBox 3">
            <a:extLst>
              <a:ext uri="{FF2B5EF4-FFF2-40B4-BE49-F238E27FC236}">
                <a16:creationId xmlns:a16="http://schemas.microsoft.com/office/drawing/2014/main" id="{1B5F375B-B550-4DAF-AB51-3DB86DDEC5BA}"/>
              </a:ext>
            </a:extLst>
          </p:cNvPr>
          <p:cNvSpPr txBox="1"/>
          <p:nvPr/>
        </p:nvSpPr>
        <p:spPr>
          <a:xfrm>
            <a:off x="890337" y="2644170"/>
            <a:ext cx="8041021" cy="1569660"/>
          </a:xfrm>
          <a:prstGeom prst="rect">
            <a:avLst/>
          </a:prstGeom>
          <a:noFill/>
        </p:spPr>
        <p:txBody>
          <a:bodyPr wrap="square" rtlCol="0">
            <a:spAutoFit/>
          </a:bodyPr>
          <a:lstStyle/>
          <a:p>
            <a:pPr algn="ctr"/>
            <a:r>
              <a:rPr lang="en-GB" sz="4800" dirty="0">
                <a:solidFill>
                  <a:schemeClr val="accent1">
                    <a:lumMod val="75000"/>
                  </a:schemeClr>
                </a:solidFill>
              </a:rPr>
              <a:t>TRICS</a:t>
            </a:r>
          </a:p>
          <a:p>
            <a:pPr algn="ctr"/>
            <a:r>
              <a:rPr lang="en-GB" sz="4800" dirty="0">
                <a:solidFill>
                  <a:schemeClr val="accent1">
                    <a:lumMod val="75000"/>
                  </a:schemeClr>
                </a:solidFill>
              </a:rPr>
              <a:t>REGIONS</a:t>
            </a:r>
          </a:p>
        </p:txBody>
      </p:sp>
    </p:spTree>
    <p:extLst>
      <p:ext uri="{BB962C8B-B14F-4D97-AF65-F5344CB8AC3E}">
        <p14:creationId xmlns:p14="http://schemas.microsoft.com/office/powerpoint/2010/main" val="1460355288"/>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
  <TotalTime>1982</TotalTime>
  <Words>2393</Words>
  <Application>Microsoft Office PowerPoint</Application>
  <PresentationFormat>Widescreen</PresentationFormat>
  <Paragraphs>881</Paragraphs>
  <Slides>59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59</vt:i4>
      </vt:variant>
    </vt:vector>
  </HeadingPairs>
  <TitlesOfParts>
    <vt:vector size="63" baseType="lpstr">
      <vt:lpstr>Arial</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Support | TRICS</dc:creator>
  <cp:lastModifiedBy>Support | TRICS</cp:lastModifiedBy>
  <cp:revision>106</cp:revision>
  <dcterms:created xsi:type="dcterms:W3CDTF">2018-11-21T11:12:19Z</dcterms:created>
  <dcterms:modified xsi:type="dcterms:W3CDTF">2018-11-26T14:00:50Z</dcterms:modified>
</cp:coreProperties>
</file>